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0"/>
  </p:notesMasterIdLst>
  <p:handoutMasterIdLst>
    <p:handoutMasterId r:id="rId31"/>
  </p:handoutMasterIdLst>
  <p:sldIdLst>
    <p:sldId id="256" r:id="rId2"/>
    <p:sldId id="775" r:id="rId3"/>
    <p:sldId id="701" r:id="rId4"/>
    <p:sldId id="754" r:id="rId5"/>
    <p:sldId id="805" r:id="rId6"/>
    <p:sldId id="763" r:id="rId7"/>
    <p:sldId id="848" r:id="rId8"/>
    <p:sldId id="843" r:id="rId9"/>
    <p:sldId id="833" r:id="rId10"/>
    <p:sldId id="767" r:id="rId11"/>
    <p:sldId id="845" r:id="rId12"/>
    <p:sldId id="844" r:id="rId13"/>
    <p:sldId id="783" r:id="rId14"/>
    <p:sldId id="849" r:id="rId15"/>
    <p:sldId id="850" r:id="rId16"/>
    <p:sldId id="851" r:id="rId17"/>
    <p:sldId id="854" r:id="rId18"/>
    <p:sldId id="852" r:id="rId19"/>
    <p:sldId id="841" r:id="rId20"/>
    <p:sldId id="846" r:id="rId21"/>
    <p:sldId id="842" r:id="rId22"/>
    <p:sldId id="853" r:id="rId23"/>
    <p:sldId id="834" r:id="rId24"/>
    <p:sldId id="835" r:id="rId25"/>
    <p:sldId id="847" r:id="rId26"/>
    <p:sldId id="830" r:id="rId27"/>
    <p:sldId id="737" r:id="rId28"/>
    <p:sldId id="804" r:id="rId29"/>
  </p:sldIdLst>
  <p:sldSz cx="9144000" cy="6858000" type="screen4x3"/>
  <p:notesSz cx="6881813" cy="9296400"/>
  <p:defaultTextStyle>
    <a:defPPr>
      <a:defRPr lang="en-US"/>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000099"/>
    <a:srgbClr val="003D3C"/>
    <a:srgbClr val="002F2E"/>
    <a:srgbClr val="DDDDDD"/>
    <a:srgbClr val="4D4D4D"/>
    <a:srgbClr val="3333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28" autoAdjust="0"/>
    <p:restoredTop sz="94667" autoAdjust="0"/>
  </p:normalViewPr>
  <p:slideViewPr>
    <p:cSldViewPr>
      <p:cViewPr>
        <p:scale>
          <a:sx n="66" d="100"/>
          <a:sy n="66" d="100"/>
        </p:scale>
        <p:origin x="-2184" y="-5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1" name="Rectangle 3"/>
          <p:cNvSpPr>
            <a:spLocks noGrp="1" noChangeArrowheads="1"/>
          </p:cNvSpPr>
          <p:nvPr>
            <p:ph type="hdr" sz="quarter"/>
          </p:nvPr>
        </p:nvSpPr>
        <p:spPr bwMode="auto">
          <a:xfrm>
            <a:off x="1" y="0"/>
            <a:ext cx="2981797" cy="465713"/>
          </a:xfrm>
          <a:prstGeom prst="rect">
            <a:avLst/>
          </a:prstGeom>
          <a:noFill/>
          <a:ln w="9525">
            <a:noFill/>
            <a:miter lim="800000"/>
            <a:headEnd/>
            <a:tailEnd/>
          </a:ln>
          <a:effectLst/>
        </p:spPr>
        <p:txBody>
          <a:bodyPr vert="horz" wrap="square" lIns="92284" tIns="46143" rIns="92284" bIns="46143" numCol="1" anchor="t" anchorCtr="0" compatLnSpc="1">
            <a:prstTxWarp prst="textNoShape">
              <a:avLst/>
            </a:prstTxWarp>
          </a:bodyPr>
          <a:lstStyle>
            <a:lvl1pPr algn="l" defTabSz="922338">
              <a:defRPr sz="1400">
                <a:latin typeface="Times New Roman" pitchFamily="18" charset="0"/>
              </a:defRPr>
            </a:lvl1pPr>
          </a:lstStyle>
          <a:p>
            <a:pPr>
              <a:defRPr/>
            </a:pPr>
            <a:endParaRPr lang="en-US"/>
          </a:p>
        </p:txBody>
      </p:sp>
      <p:sp>
        <p:nvSpPr>
          <p:cNvPr id="48130" name="Rectangle 2"/>
          <p:cNvSpPr>
            <a:spLocks noGrp="1" noChangeArrowheads="1"/>
          </p:cNvSpPr>
          <p:nvPr>
            <p:ph type="dt" sz="quarter" idx="1"/>
          </p:nvPr>
        </p:nvSpPr>
        <p:spPr bwMode="auto">
          <a:xfrm>
            <a:off x="3900017" y="0"/>
            <a:ext cx="2981796" cy="465713"/>
          </a:xfrm>
          <a:prstGeom prst="rect">
            <a:avLst/>
          </a:prstGeom>
          <a:noFill/>
          <a:ln w="9525">
            <a:noFill/>
            <a:miter lim="800000"/>
            <a:headEnd/>
            <a:tailEnd/>
          </a:ln>
          <a:effectLst/>
        </p:spPr>
        <p:txBody>
          <a:bodyPr vert="horz" wrap="square" lIns="92284" tIns="46143" rIns="92284" bIns="46143" numCol="1" anchor="t" anchorCtr="0" compatLnSpc="1">
            <a:prstTxWarp prst="textNoShape">
              <a:avLst/>
            </a:prstTxWarp>
          </a:bodyPr>
          <a:lstStyle>
            <a:lvl1pPr algn="r" defTabSz="922338">
              <a:defRPr sz="1400">
                <a:latin typeface="Times New Roman" pitchFamily="18" charset="0"/>
              </a:defRPr>
            </a:lvl1pPr>
          </a:lstStyle>
          <a:p>
            <a:pPr>
              <a:defRPr/>
            </a:pPr>
            <a:endParaRPr lang="en-US"/>
          </a:p>
        </p:txBody>
      </p:sp>
      <p:sp>
        <p:nvSpPr>
          <p:cNvPr id="48129" name="Rectangle 1"/>
          <p:cNvSpPr>
            <a:spLocks noGrp="1" noChangeArrowheads="1"/>
          </p:cNvSpPr>
          <p:nvPr>
            <p:ph type="ftr" sz="quarter" idx="2"/>
          </p:nvPr>
        </p:nvSpPr>
        <p:spPr bwMode="auto">
          <a:xfrm>
            <a:off x="1" y="8830688"/>
            <a:ext cx="2981797" cy="465712"/>
          </a:xfrm>
          <a:prstGeom prst="rect">
            <a:avLst/>
          </a:prstGeom>
          <a:noFill/>
          <a:ln w="9525">
            <a:noFill/>
            <a:miter lim="800000"/>
            <a:headEnd/>
            <a:tailEnd/>
          </a:ln>
          <a:effectLst/>
        </p:spPr>
        <p:txBody>
          <a:bodyPr vert="horz" wrap="square" lIns="92284" tIns="46143" rIns="92284" bIns="46143" numCol="1" anchor="b" anchorCtr="0" compatLnSpc="1">
            <a:prstTxWarp prst="textNoShape">
              <a:avLst/>
            </a:prstTxWarp>
          </a:bodyPr>
          <a:lstStyle>
            <a:lvl1pPr algn="l" defTabSz="922338">
              <a:defRPr sz="1400">
                <a:latin typeface="Times New Roman" pitchFamily="18" charset="0"/>
              </a:defRPr>
            </a:lvl1pPr>
          </a:lstStyle>
          <a:p>
            <a:pPr>
              <a:defRPr/>
            </a:pPr>
            <a:endParaRPr lang="en-US"/>
          </a:p>
        </p:txBody>
      </p:sp>
      <p:sp>
        <p:nvSpPr>
          <p:cNvPr id="48128" name="Rectangle 0"/>
          <p:cNvSpPr>
            <a:spLocks noGrp="1" noChangeArrowheads="1"/>
          </p:cNvSpPr>
          <p:nvPr>
            <p:ph type="sldNum" sz="quarter" idx="3"/>
          </p:nvPr>
        </p:nvSpPr>
        <p:spPr bwMode="auto">
          <a:xfrm>
            <a:off x="3900017" y="8830688"/>
            <a:ext cx="2981796" cy="465712"/>
          </a:xfrm>
          <a:prstGeom prst="rect">
            <a:avLst/>
          </a:prstGeom>
          <a:noFill/>
          <a:ln w="9525">
            <a:noFill/>
            <a:miter lim="800000"/>
            <a:headEnd/>
            <a:tailEnd/>
          </a:ln>
          <a:effectLst/>
        </p:spPr>
        <p:txBody>
          <a:bodyPr vert="horz" wrap="square" lIns="92284" tIns="46143" rIns="92284" bIns="46143" numCol="1" anchor="b" anchorCtr="0" compatLnSpc="1">
            <a:prstTxWarp prst="textNoShape">
              <a:avLst/>
            </a:prstTxWarp>
          </a:bodyPr>
          <a:lstStyle>
            <a:lvl1pPr algn="r" defTabSz="922338">
              <a:defRPr sz="1400">
                <a:latin typeface="Times New Roman" pitchFamily="18" charset="0"/>
              </a:defRPr>
            </a:lvl1pPr>
          </a:lstStyle>
          <a:p>
            <a:pPr>
              <a:defRPr/>
            </a:pPr>
            <a:fld id="{53FF4FDB-13A2-44CF-96AB-EAAD451FE61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9" name="Rectangle 7"/>
          <p:cNvSpPr>
            <a:spLocks noGrp="1" noChangeArrowheads="1"/>
          </p:cNvSpPr>
          <p:nvPr>
            <p:ph type="hdr" sz="quarter"/>
          </p:nvPr>
        </p:nvSpPr>
        <p:spPr bwMode="auto">
          <a:xfrm>
            <a:off x="1" y="0"/>
            <a:ext cx="2981797" cy="465713"/>
          </a:xfrm>
          <a:prstGeom prst="rect">
            <a:avLst/>
          </a:prstGeom>
          <a:noFill/>
          <a:ln w="9525">
            <a:noFill/>
            <a:miter lim="800000"/>
            <a:headEnd/>
            <a:tailEnd/>
          </a:ln>
          <a:effectLst/>
        </p:spPr>
        <p:txBody>
          <a:bodyPr vert="horz" wrap="square" lIns="92284" tIns="46143" rIns="92284" bIns="46143" numCol="1" anchor="t" anchorCtr="0" compatLnSpc="1">
            <a:prstTxWarp prst="textNoShape">
              <a:avLst/>
            </a:prstTxWarp>
          </a:bodyPr>
          <a:lstStyle>
            <a:lvl1pPr algn="l" defTabSz="922338">
              <a:defRPr sz="1400">
                <a:latin typeface="Times New Roman" pitchFamily="18" charset="0"/>
              </a:defRPr>
            </a:lvl1pPr>
          </a:lstStyle>
          <a:p>
            <a:pPr>
              <a:defRPr/>
            </a:pPr>
            <a:endParaRPr lang="en-US"/>
          </a:p>
        </p:txBody>
      </p:sp>
      <p:sp>
        <p:nvSpPr>
          <p:cNvPr id="8198" name="Rectangle 6"/>
          <p:cNvSpPr>
            <a:spLocks noGrp="1" noChangeArrowheads="1"/>
          </p:cNvSpPr>
          <p:nvPr>
            <p:ph type="dt" idx="1"/>
          </p:nvPr>
        </p:nvSpPr>
        <p:spPr bwMode="auto">
          <a:xfrm>
            <a:off x="3900017" y="0"/>
            <a:ext cx="2981796" cy="465713"/>
          </a:xfrm>
          <a:prstGeom prst="rect">
            <a:avLst/>
          </a:prstGeom>
          <a:noFill/>
          <a:ln w="9525">
            <a:noFill/>
            <a:miter lim="800000"/>
            <a:headEnd/>
            <a:tailEnd/>
          </a:ln>
          <a:effectLst/>
        </p:spPr>
        <p:txBody>
          <a:bodyPr vert="horz" wrap="square" lIns="92284" tIns="46143" rIns="92284" bIns="46143" numCol="1" anchor="t" anchorCtr="0" compatLnSpc="1">
            <a:prstTxWarp prst="textNoShape">
              <a:avLst/>
            </a:prstTxWarp>
          </a:bodyPr>
          <a:lstStyle>
            <a:lvl1pPr algn="r" defTabSz="922338">
              <a:defRPr sz="1400">
                <a:latin typeface="Times New Roman" pitchFamily="18" charset="0"/>
              </a:defRPr>
            </a:lvl1pPr>
          </a:lstStyle>
          <a:p>
            <a:pPr>
              <a:defRPr/>
            </a:pPr>
            <a:endParaRPr lang="en-US"/>
          </a:p>
        </p:txBody>
      </p:sp>
      <p:sp>
        <p:nvSpPr>
          <p:cNvPr id="29700" name="Rectangle 5"/>
          <p:cNvSpPr>
            <a:spLocks noChangeArrowheads="1" noTextEdit="1"/>
          </p:cNvSpPr>
          <p:nvPr>
            <p:ph type="sldImg" idx="2"/>
          </p:nvPr>
        </p:nvSpPr>
        <p:spPr bwMode="auto">
          <a:xfrm>
            <a:off x="1116013" y="696913"/>
            <a:ext cx="4649787" cy="3486150"/>
          </a:xfrm>
          <a:prstGeom prst="rect">
            <a:avLst/>
          </a:prstGeom>
          <a:noFill/>
          <a:ln w="9525">
            <a:solidFill>
              <a:srgbClr val="000000"/>
            </a:solidFill>
            <a:miter lim="800000"/>
            <a:headEnd/>
            <a:tailEnd/>
          </a:ln>
        </p:spPr>
      </p:sp>
      <p:sp>
        <p:nvSpPr>
          <p:cNvPr id="8196" name="Rectangle 4"/>
          <p:cNvSpPr>
            <a:spLocks noGrp="1" noChangeArrowheads="1"/>
          </p:cNvSpPr>
          <p:nvPr>
            <p:ph type="body" sz="quarter" idx="3"/>
          </p:nvPr>
        </p:nvSpPr>
        <p:spPr bwMode="auto">
          <a:xfrm>
            <a:off x="918220" y="4416088"/>
            <a:ext cx="5045374" cy="4183975"/>
          </a:xfrm>
          <a:prstGeom prst="rect">
            <a:avLst/>
          </a:prstGeom>
          <a:noFill/>
          <a:ln w="9525">
            <a:noFill/>
            <a:miter lim="800000"/>
            <a:headEnd/>
            <a:tailEnd/>
          </a:ln>
          <a:effectLst/>
        </p:spPr>
        <p:txBody>
          <a:bodyPr vert="horz" wrap="square" lIns="92284" tIns="46143" rIns="92284" bIns="4614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5" name="Rectangle 3"/>
          <p:cNvSpPr>
            <a:spLocks noGrp="1" noChangeArrowheads="1"/>
          </p:cNvSpPr>
          <p:nvPr>
            <p:ph type="ftr" sz="quarter" idx="4"/>
          </p:nvPr>
        </p:nvSpPr>
        <p:spPr bwMode="auto">
          <a:xfrm>
            <a:off x="1" y="8830688"/>
            <a:ext cx="2981797" cy="465712"/>
          </a:xfrm>
          <a:prstGeom prst="rect">
            <a:avLst/>
          </a:prstGeom>
          <a:noFill/>
          <a:ln w="9525">
            <a:noFill/>
            <a:miter lim="800000"/>
            <a:headEnd/>
            <a:tailEnd/>
          </a:ln>
          <a:effectLst/>
        </p:spPr>
        <p:txBody>
          <a:bodyPr vert="horz" wrap="square" lIns="92284" tIns="46143" rIns="92284" bIns="46143" numCol="1" anchor="b" anchorCtr="0" compatLnSpc="1">
            <a:prstTxWarp prst="textNoShape">
              <a:avLst/>
            </a:prstTxWarp>
          </a:bodyPr>
          <a:lstStyle>
            <a:lvl1pPr algn="l" defTabSz="922338">
              <a:defRPr sz="1400">
                <a:latin typeface="Times New Roman" pitchFamily="18" charset="0"/>
              </a:defRPr>
            </a:lvl1pPr>
          </a:lstStyle>
          <a:p>
            <a:pPr>
              <a:defRPr/>
            </a:pPr>
            <a:endParaRPr lang="en-US"/>
          </a:p>
        </p:txBody>
      </p:sp>
      <p:sp>
        <p:nvSpPr>
          <p:cNvPr id="8194" name="Rectangle 2"/>
          <p:cNvSpPr>
            <a:spLocks noGrp="1" noChangeArrowheads="1"/>
          </p:cNvSpPr>
          <p:nvPr>
            <p:ph type="sldNum" sz="quarter" idx="5"/>
          </p:nvPr>
        </p:nvSpPr>
        <p:spPr bwMode="auto">
          <a:xfrm>
            <a:off x="3900017" y="8830688"/>
            <a:ext cx="2981796" cy="465712"/>
          </a:xfrm>
          <a:prstGeom prst="rect">
            <a:avLst/>
          </a:prstGeom>
          <a:noFill/>
          <a:ln w="9525">
            <a:noFill/>
            <a:miter lim="800000"/>
            <a:headEnd/>
            <a:tailEnd/>
          </a:ln>
          <a:effectLst/>
        </p:spPr>
        <p:txBody>
          <a:bodyPr vert="horz" wrap="square" lIns="92284" tIns="46143" rIns="92284" bIns="46143" numCol="1" anchor="b" anchorCtr="0" compatLnSpc="1">
            <a:prstTxWarp prst="textNoShape">
              <a:avLst/>
            </a:prstTxWarp>
          </a:bodyPr>
          <a:lstStyle>
            <a:lvl1pPr algn="r" defTabSz="922338">
              <a:defRPr sz="1400">
                <a:latin typeface="Times New Roman" pitchFamily="18" charset="0"/>
              </a:defRPr>
            </a:lvl1pPr>
          </a:lstStyle>
          <a:p>
            <a:pPr>
              <a:defRPr/>
            </a:pPr>
            <a:fld id="{33DD0FA4-C199-4FFC-A188-0274B3849AA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sldNum" sz="quarter" idx="5"/>
          </p:nvPr>
        </p:nvSpPr>
        <p:spPr>
          <a:noFill/>
        </p:spPr>
        <p:txBody>
          <a:bodyPr/>
          <a:lstStyle/>
          <a:p>
            <a:fld id="{DB46E6EC-7095-4E59-B72D-3510FC482804}" type="slidenum">
              <a:rPr lang="en-US" smtClean="0"/>
              <a:pPr/>
              <a:t>1</a:t>
            </a:fld>
            <a:endParaRPr lang="en-US" smtClean="0"/>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ru-RU" smtClean="0"/>
          </a:p>
        </p:txBody>
      </p:sp>
      <p:sp>
        <p:nvSpPr>
          <p:cNvPr id="39940" name="Slide Number Placeholder 3"/>
          <p:cNvSpPr>
            <a:spLocks noGrp="1"/>
          </p:cNvSpPr>
          <p:nvPr>
            <p:ph type="sldNum" sz="quarter" idx="5"/>
          </p:nvPr>
        </p:nvSpPr>
        <p:spPr>
          <a:noFill/>
        </p:spPr>
        <p:txBody>
          <a:bodyPr/>
          <a:lstStyle/>
          <a:p>
            <a:fld id="{1A1E5128-AA8A-4850-B71A-90CFAAE15FF4}"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BAE031EE-0A5F-4FD2-A93A-1D3F7DCAF59C}" type="slidenum">
              <a:rPr lang="en-US" sz="1400">
                <a:latin typeface="Times New Roman" pitchFamily="18" charset="0"/>
              </a:rPr>
              <a:pPr algn="r" defTabSz="922338"/>
              <a:t>12</a:t>
            </a:fld>
            <a:endParaRPr lang="en-US" sz="1400">
              <a:latin typeface="Times New Roman" pitchFamily="18" charset="0"/>
            </a:endParaRPr>
          </a:p>
        </p:txBody>
      </p:sp>
      <p:sp>
        <p:nvSpPr>
          <p:cNvPr id="41987" name="Rectangle 2"/>
          <p:cNvSpPr>
            <a:spLocks noChangeArrowheads="1" noTextEdit="1"/>
          </p:cNvSpPr>
          <p:nvPr>
            <p:ph type="sldImg"/>
          </p:nvPr>
        </p:nvSpPr>
        <p:spPr>
          <a:solidFill>
            <a:srgbClr val="FFFFFF"/>
          </a:solidFill>
          <a:ln/>
        </p:spPr>
      </p:sp>
      <p:sp>
        <p:nvSpPr>
          <p:cNvPr id="41988"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EB8D75C2-36B0-4190-AB64-5E791FCB7BB6}" type="slidenum">
              <a:rPr lang="en-US" sz="1400">
                <a:latin typeface="Times New Roman" pitchFamily="18" charset="0"/>
              </a:rPr>
              <a:pPr algn="r" defTabSz="922338"/>
              <a:t>13</a:t>
            </a:fld>
            <a:endParaRPr lang="en-US" sz="1400">
              <a:latin typeface="Times New Roman" pitchFamily="18" charset="0"/>
            </a:endParaRPr>
          </a:p>
        </p:txBody>
      </p:sp>
      <p:sp>
        <p:nvSpPr>
          <p:cNvPr id="40963" name="Rectangle 2"/>
          <p:cNvSpPr>
            <a:spLocks noChangeArrowheads="1" noTextEdit="1"/>
          </p:cNvSpPr>
          <p:nvPr>
            <p:ph type="sldImg"/>
          </p:nvPr>
        </p:nvSpPr>
        <p:spPr>
          <a:solidFill>
            <a:srgbClr val="FFFFFF"/>
          </a:solidFill>
          <a:ln/>
        </p:spPr>
      </p:sp>
      <p:sp>
        <p:nvSpPr>
          <p:cNvPr id="40964" name="Rectangle 3"/>
          <p:cNvSpPr>
            <a:spLocks noChangeArrowheads="1"/>
          </p:cNvSpPr>
          <p:nvPr>
            <p:ph type="body" idx="1"/>
          </p:nvPr>
        </p:nvSpPr>
        <p:spPr>
          <a:solidFill>
            <a:srgbClr val="FFFFFF"/>
          </a:solidFill>
          <a:ln>
            <a:solidFill>
              <a:srgbClr val="000000"/>
            </a:solidFill>
          </a:ln>
        </p:spPr>
        <p:txBody>
          <a:bodyPr lIns="90407" tIns="45203" rIns="90407" bIns="45203"/>
          <a:lstStyle/>
          <a:p>
            <a:pPr eaLnBrk="1" hangingPunct="1"/>
            <a:endParaRPr lang="ru-R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94E780EB-B148-4543-A4DC-4843D9869E8B}" type="slidenum">
              <a:rPr lang="en-US" sz="1400">
                <a:latin typeface="Times New Roman" pitchFamily="18" charset="0"/>
              </a:rPr>
              <a:pPr algn="r" defTabSz="922338"/>
              <a:t>14</a:t>
            </a:fld>
            <a:endParaRPr lang="en-US" sz="1400">
              <a:latin typeface="Times New Roman" pitchFamily="18" charset="0"/>
            </a:endParaRPr>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B2EED7FD-14D8-4138-A030-CFED9F41C6F8}" type="slidenum">
              <a:rPr lang="en-US" sz="1400">
                <a:latin typeface="Times New Roman" pitchFamily="18" charset="0"/>
              </a:rPr>
              <a:pPr algn="r" defTabSz="922338"/>
              <a:t>15</a:t>
            </a:fld>
            <a:endParaRPr lang="en-US" sz="1400">
              <a:latin typeface="Times New Roman" pitchFamily="18" charset="0"/>
            </a:endParaRPr>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310A55A9-FF5C-4365-B8F9-6DEC8149DA76}" type="slidenum">
              <a:rPr lang="en-US" sz="1400">
                <a:latin typeface="Times New Roman" pitchFamily="18" charset="0"/>
              </a:rPr>
              <a:pPr algn="r" defTabSz="922338"/>
              <a:t>16</a:t>
            </a:fld>
            <a:endParaRPr lang="en-US" sz="1400">
              <a:latin typeface="Times New Roman" pitchFamily="18" charset="0"/>
            </a:endParaRPr>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310A55A9-FF5C-4365-B8F9-6DEC8149DA76}" type="slidenum">
              <a:rPr lang="en-US" sz="1400">
                <a:latin typeface="Times New Roman" pitchFamily="18" charset="0"/>
              </a:rPr>
              <a:pPr algn="r" defTabSz="922338"/>
              <a:t>17</a:t>
            </a:fld>
            <a:endParaRPr lang="en-US" sz="1400">
              <a:latin typeface="Times New Roman" pitchFamily="18" charset="0"/>
            </a:endParaRPr>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6C085FC2-2AE0-4634-A8FE-04ED8549647D}" type="slidenum">
              <a:rPr lang="en-US" sz="1400">
                <a:latin typeface="Times New Roman" pitchFamily="18" charset="0"/>
              </a:rPr>
              <a:pPr algn="r" defTabSz="922338"/>
              <a:t>18</a:t>
            </a:fld>
            <a:endParaRPr lang="en-US" sz="1400">
              <a:latin typeface="Times New Roman" pitchFamily="18" charset="0"/>
            </a:endParaRPr>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1D01A2A4-35E3-4545-AF34-689EBA2A5743}" type="slidenum">
              <a:rPr lang="en-US" sz="1400">
                <a:latin typeface="Times New Roman" pitchFamily="18" charset="0"/>
              </a:rPr>
              <a:pPr algn="r" defTabSz="922338"/>
              <a:t>19</a:t>
            </a:fld>
            <a:endParaRPr lang="en-US" sz="1400">
              <a:latin typeface="Times New Roman" pitchFamily="18" charset="0"/>
            </a:endParaRPr>
          </a:p>
        </p:txBody>
      </p:sp>
      <p:sp>
        <p:nvSpPr>
          <p:cNvPr id="47107" name="Rectangle 2"/>
          <p:cNvSpPr>
            <a:spLocks noChangeArrowheads="1" noTextEdit="1"/>
          </p:cNvSpPr>
          <p:nvPr>
            <p:ph type="sldImg"/>
          </p:nvPr>
        </p:nvSpPr>
        <p:spPr>
          <a:solidFill>
            <a:srgbClr val="FFFFFF"/>
          </a:solidFill>
          <a:ln/>
        </p:spPr>
      </p:sp>
      <p:sp>
        <p:nvSpPr>
          <p:cNvPr id="47108"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0F732E7C-1070-4E79-B32E-6632D4FF7CBA}" type="slidenum">
              <a:rPr lang="en-US" sz="1400">
                <a:latin typeface="Times New Roman" pitchFamily="18" charset="0"/>
              </a:rPr>
              <a:pPr algn="r" defTabSz="922338"/>
              <a:t>20</a:t>
            </a:fld>
            <a:endParaRPr lang="en-US" sz="1400">
              <a:latin typeface="Times New Roman" pitchFamily="18" charset="0"/>
            </a:endParaRPr>
          </a:p>
        </p:txBody>
      </p:sp>
      <p:sp>
        <p:nvSpPr>
          <p:cNvPr id="50179" name="Rectangle 2"/>
          <p:cNvSpPr>
            <a:spLocks noChangeArrowheads="1" noTextEdit="1"/>
          </p:cNvSpPr>
          <p:nvPr>
            <p:ph type="sldImg"/>
          </p:nvPr>
        </p:nvSpPr>
        <p:spPr>
          <a:solidFill>
            <a:srgbClr val="FFFFFF"/>
          </a:solidFill>
          <a:ln/>
        </p:spPr>
      </p:sp>
      <p:sp>
        <p:nvSpPr>
          <p:cNvPr id="50180"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A221B8DD-9BC2-45F0-A45A-8199D1498FBA}" type="slidenum">
              <a:rPr lang="en-US" sz="1400">
                <a:latin typeface="Times New Roman" pitchFamily="18" charset="0"/>
              </a:rPr>
              <a:pPr algn="r" defTabSz="922338"/>
              <a:t>2</a:t>
            </a:fld>
            <a:endParaRPr lang="en-US" sz="1400">
              <a:latin typeface="Times New Roman" pitchFamily="18" charset="0"/>
            </a:endParaRPr>
          </a:p>
        </p:txBody>
      </p:sp>
      <p:sp>
        <p:nvSpPr>
          <p:cNvPr id="31747" name="Rectangle 5122"/>
          <p:cNvSpPr>
            <a:spLocks noChangeArrowheads="1" noTextEdit="1"/>
          </p:cNvSpPr>
          <p:nvPr>
            <p:ph type="sldImg"/>
          </p:nvPr>
        </p:nvSpPr>
        <p:spPr>
          <a:ln/>
        </p:spPr>
      </p:sp>
      <p:sp>
        <p:nvSpPr>
          <p:cNvPr id="31748" name="Rectangle 512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5ABB9166-870B-4C24-A075-D060724CB721}" type="slidenum">
              <a:rPr lang="en-US" sz="1400">
                <a:latin typeface="Times New Roman" pitchFamily="18" charset="0"/>
              </a:rPr>
              <a:pPr algn="r" defTabSz="922338"/>
              <a:t>21</a:t>
            </a:fld>
            <a:endParaRPr lang="en-US" sz="1400">
              <a:latin typeface="Times New Roman" pitchFamily="18" charset="0"/>
            </a:endParaRPr>
          </a:p>
        </p:txBody>
      </p:sp>
      <p:sp>
        <p:nvSpPr>
          <p:cNvPr id="48131" name="Rectangle 2"/>
          <p:cNvSpPr>
            <a:spLocks noChangeArrowheads="1" noTextEdit="1"/>
          </p:cNvSpPr>
          <p:nvPr>
            <p:ph type="sldImg"/>
          </p:nvPr>
        </p:nvSpPr>
        <p:spPr>
          <a:solidFill>
            <a:srgbClr val="FFFFFF"/>
          </a:solidFill>
          <a:ln/>
        </p:spPr>
      </p:sp>
      <p:sp>
        <p:nvSpPr>
          <p:cNvPr id="48132"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284553CA-956F-429D-8920-47F4985D1CD2}" type="slidenum">
              <a:rPr lang="en-US" sz="1400">
                <a:latin typeface="Times New Roman" pitchFamily="18" charset="0"/>
              </a:rPr>
              <a:pPr algn="r" defTabSz="922338"/>
              <a:t>22</a:t>
            </a:fld>
            <a:endParaRPr lang="en-US" sz="1400">
              <a:latin typeface="Times New Roman" pitchFamily="18" charset="0"/>
            </a:endParaRPr>
          </a:p>
        </p:txBody>
      </p:sp>
      <p:sp>
        <p:nvSpPr>
          <p:cNvPr id="49155" name="Rectangle 2"/>
          <p:cNvSpPr>
            <a:spLocks noChangeArrowheads="1" noTextEdit="1"/>
          </p:cNvSpPr>
          <p:nvPr>
            <p:ph type="sldImg"/>
          </p:nvPr>
        </p:nvSpPr>
        <p:spPr>
          <a:solidFill>
            <a:srgbClr val="FFFFFF"/>
          </a:solidFill>
          <a:ln/>
        </p:spPr>
      </p:sp>
      <p:sp>
        <p:nvSpPr>
          <p:cNvPr id="49156"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7332F1C4-8750-4EF2-AC15-128F8CD92477}" type="slidenum">
              <a:rPr lang="en-US" sz="1400">
                <a:latin typeface="Times New Roman" pitchFamily="18" charset="0"/>
              </a:rPr>
              <a:pPr algn="r" defTabSz="922338"/>
              <a:t>23</a:t>
            </a:fld>
            <a:endParaRPr lang="en-US" sz="1400">
              <a:latin typeface="Times New Roman" pitchFamily="18" charset="0"/>
            </a:endParaRPr>
          </a:p>
        </p:txBody>
      </p:sp>
      <p:sp>
        <p:nvSpPr>
          <p:cNvPr id="51203" name="Rectangle 2"/>
          <p:cNvSpPr>
            <a:spLocks noChangeArrowheads="1" noTextEdit="1"/>
          </p:cNvSpPr>
          <p:nvPr>
            <p:ph type="sldImg"/>
          </p:nvPr>
        </p:nvSpPr>
        <p:spPr>
          <a:solidFill>
            <a:srgbClr val="FFFFFF"/>
          </a:solidFill>
          <a:ln/>
        </p:spPr>
      </p:sp>
      <p:sp>
        <p:nvSpPr>
          <p:cNvPr id="51204"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0FE3B446-02CC-4BD7-8BA7-4EF5A089152B}" type="slidenum">
              <a:rPr lang="en-US" sz="1400">
                <a:latin typeface="Times New Roman" pitchFamily="18" charset="0"/>
              </a:rPr>
              <a:pPr algn="r" defTabSz="922338"/>
              <a:t>24</a:t>
            </a:fld>
            <a:endParaRPr lang="en-US" sz="1400">
              <a:latin typeface="Times New Roman" pitchFamily="18" charset="0"/>
            </a:endParaRPr>
          </a:p>
        </p:txBody>
      </p:sp>
      <p:sp>
        <p:nvSpPr>
          <p:cNvPr id="52227" name="Rectangle 2"/>
          <p:cNvSpPr>
            <a:spLocks noChangeArrowheads="1" noTextEdit="1"/>
          </p:cNvSpPr>
          <p:nvPr>
            <p:ph type="sldImg"/>
          </p:nvPr>
        </p:nvSpPr>
        <p:spPr>
          <a:solidFill>
            <a:srgbClr val="FFFFFF"/>
          </a:solidFill>
          <a:ln/>
        </p:spPr>
      </p:sp>
      <p:sp>
        <p:nvSpPr>
          <p:cNvPr id="52228"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2138F31A-5B83-49AF-AAC1-16C9C6703F54}" type="slidenum">
              <a:rPr lang="en-US" sz="1400">
                <a:latin typeface="Times New Roman" pitchFamily="18" charset="0"/>
              </a:rPr>
              <a:pPr algn="r" defTabSz="922338"/>
              <a:t>26</a:t>
            </a:fld>
            <a:endParaRPr lang="en-US" sz="1400">
              <a:latin typeface="Times New Roman" pitchFamily="18" charset="0"/>
            </a:endParaRPr>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sldNum" sz="quarter" idx="5"/>
          </p:nvPr>
        </p:nvSpPr>
        <p:spPr>
          <a:noFill/>
        </p:spPr>
        <p:txBody>
          <a:bodyPr/>
          <a:lstStyle/>
          <a:p>
            <a:fld id="{BF8EBFED-AD49-4D9B-8097-F9283780E245}" type="slidenum">
              <a:rPr lang="en-US" smtClean="0"/>
              <a:pPr/>
              <a:t>27</a:t>
            </a:fld>
            <a:endParaRPr lang="en-US" smtClean="0"/>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9B24B1A6-08B2-495F-99C7-46098E331442}" type="slidenum">
              <a:rPr lang="en-US" sz="1400">
                <a:latin typeface="Times New Roman" pitchFamily="18" charset="0"/>
              </a:rPr>
              <a:pPr algn="r" defTabSz="922338"/>
              <a:t>28</a:t>
            </a:fld>
            <a:endParaRPr lang="en-US" sz="1400">
              <a:latin typeface="Times New Roman" pitchFamily="18" charset="0"/>
            </a:endParaRPr>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1404715" y="929939"/>
            <a:ext cx="4070773" cy="3187082"/>
          </a:xfrm>
          <a:prstGeom prst="rect">
            <a:avLst/>
          </a:prstGeom>
          <a:solidFill>
            <a:srgbClr val="FFFFFF"/>
          </a:solidFill>
          <a:ln w="9525">
            <a:solidFill>
              <a:srgbClr val="000000"/>
            </a:solidFill>
            <a:miter lim="800000"/>
            <a:headEnd/>
            <a:tailEnd/>
          </a:ln>
        </p:spPr>
        <p:txBody>
          <a:bodyPr wrap="none" lIns="82835" tIns="41418" rIns="82835" bIns="41418" anchor="ctr"/>
          <a:lstStyle/>
          <a:p>
            <a:endParaRPr lang="ru-RU"/>
          </a:p>
        </p:txBody>
      </p:sp>
      <p:sp>
        <p:nvSpPr>
          <p:cNvPr id="32771" name="Text Box 2"/>
          <p:cNvSpPr>
            <a:spLocks noChangeArrowheads="1"/>
          </p:cNvSpPr>
          <p:nvPr>
            <p:ph type="body"/>
          </p:nvPr>
        </p:nvSpPr>
        <p:spPr>
          <a:xfrm>
            <a:off x="1050315" y="4426503"/>
            <a:ext cx="4786018" cy="3535251"/>
          </a:xfrm>
          <a:noFill/>
          <a:ln/>
        </p:spPr>
        <p:txBody>
          <a:bodyPr lIns="0" tIns="0" rIns="0" bIns="0"/>
          <a:lstStyle/>
          <a:p>
            <a:pPr marL="76200" indent="-76200" eaLnBrk="1">
              <a:lnSpc>
                <a:spcPct val="93000"/>
              </a:lnSpc>
              <a:spcBef>
                <a:spcPct val="0"/>
              </a:spcBef>
              <a:buSzPct val="45000"/>
              <a:tabLst>
                <a:tab pos="655638" algn="l"/>
                <a:tab pos="1311275" algn="l"/>
                <a:tab pos="1966913" algn="l"/>
                <a:tab pos="2622550" algn="l"/>
                <a:tab pos="3278188" algn="l"/>
                <a:tab pos="3933825" algn="l"/>
                <a:tab pos="4589463" algn="l"/>
              </a:tabLst>
            </a:pPr>
            <a:r>
              <a:rPr lang="en-GB" smtClean="0">
                <a:latin typeface="Arial" pitchFamily="34" charset="0"/>
                <a:ea typeface="msgothic"/>
                <a:cs typeface="msgothic"/>
              </a:rPr>
              <a:t>Winnie ain’t quitting now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73EEBA4D-AADB-413F-BC48-349F3A88B5F3}" type="slidenum">
              <a:rPr lang="en-US" sz="1400">
                <a:latin typeface="Times New Roman" pitchFamily="18" charset="0"/>
              </a:rPr>
              <a:pPr algn="r" defTabSz="922338"/>
              <a:t>5</a:t>
            </a:fld>
            <a:endParaRPr lang="en-US" sz="1400">
              <a:latin typeface="Times New Roman" pitchFamily="18" charset="0"/>
            </a:endParaRPr>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sldNum" sz="quarter" idx="5"/>
          </p:nvPr>
        </p:nvSpPr>
        <p:spPr>
          <a:noFill/>
        </p:spPr>
        <p:txBody>
          <a:bodyPr/>
          <a:lstStyle/>
          <a:p>
            <a:fld id="{49668CC4-FE79-47E2-968F-FEEB1322DE20}" type="slidenum">
              <a:rPr lang="en-US" smtClean="0"/>
              <a:pPr/>
              <a:t>6</a:t>
            </a:fld>
            <a:endParaRPr lang="en-US" smtClean="0"/>
          </a:p>
        </p:txBody>
      </p:sp>
      <p:sp>
        <p:nvSpPr>
          <p:cNvPr id="34819" name="Rectangle 5122"/>
          <p:cNvSpPr>
            <a:spLocks noChangeArrowheads="1" noTextEdit="1"/>
          </p:cNvSpPr>
          <p:nvPr>
            <p:ph type="sldImg"/>
          </p:nvPr>
        </p:nvSpPr>
        <p:spPr>
          <a:ln/>
        </p:spPr>
      </p:sp>
      <p:sp>
        <p:nvSpPr>
          <p:cNvPr id="34820" name="Rectangle 512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F75D1DAF-8CEB-4999-8B74-1B198B2988C4}" type="slidenum">
              <a:rPr lang="en-US" sz="1400">
                <a:latin typeface="Times New Roman" pitchFamily="18" charset="0"/>
              </a:rPr>
              <a:pPr algn="r" defTabSz="922338"/>
              <a:t>7</a:t>
            </a:fld>
            <a:endParaRPr lang="en-US" sz="1400">
              <a:latin typeface="Times New Roman" pitchFamily="18" charset="0"/>
            </a:endParaRPr>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0B8492D2-9417-43F6-A8B0-B3BAA2C210E2}" type="slidenum">
              <a:rPr lang="en-US" sz="1400">
                <a:latin typeface="Times New Roman" pitchFamily="18" charset="0"/>
              </a:rPr>
              <a:pPr algn="r" defTabSz="922338"/>
              <a:t>8</a:t>
            </a:fld>
            <a:endParaRPr lang="en-US" sz="1400">
              <a:latin typeface="Times New Roman" pitchFamily="18" charset="0"/>
            </a:endParaRPr>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txBox="1">
            <a:spLocks noGrp="1" noChangeArrowheads="1"/>
          </p:cNvSpPr>
          <p:nvPr/>
        </p:nvSpPr>
        <p:spPr bwMode="auto">
          <a:xfrm>
            <a:off x="3900017" y="8830688"/>
            <a:ext cx="2981796" cy="465712"/>
          </a:xfrm>
          <a:prstGeom prst="rect">
            <a:avLst/>
          </a:prstGeom>
          <a:noFill/>
          <a:ln w="9525">
            <a:noFill/>
            <a:miter lim="800000"/>
            <a:headEnd/>
            <a:tailEnd/>
          </a:ln>
        </p:spPr>
        <p:txBody>
          <a:bodyPr lIns="92284" tIns="46143" rIns="92284" bIns="46143" anchor="b"/>
          <a:lstStyle/>
          <a:p>
            <a:pPr algn="r" defTabSz="922338"/>
            <a:fld id="{7B748E04-93A8-4F33-BE08-098E8038DE49}" type="slidenum">
              <a:rPr lang="en-US" sz="1400">
                <a:latin typeface="Times New Roman" pitchFamily="18" charset="0"/>
              </a:rPr>
              <a:pPr algn="r" defTabSz="922338"/>
              <a:t>9</a:t>
            </a:fld>
            <a:endParaRPr lang="en-US" sz="1400">
              <a:latin typeface="Times New Roman" pitchFamily="18" charset="0"/>
            </a:endParaRPr>
          </a:p>
        </p:txBody>
      </p:sp>
      <p:sp>
        <p:nvSpPr>
          <p:cNvPr id="38915" name="Rectangle 2"/>
          <p:cNvSpPr>
            <a:spLocks noChangeArrowheads="1" noTextEdit="1"/>
          </p:cNvSpPr>
          <p:nvPr>
            <p:ph type="sldImg"/>
          </p:nvPr>
        </p:nvSpPr>
        <p:spPr>
          <a:solidFill>
            <a:srgbClr val="FFFFFF"/>
          </a:solidFill>
          <a:ln/>
        </p:spPr>
      </p:sp>
      <p:sp>
        <p:nvSpPr>
          <p:cNvPr id="38916" name="Rectangle 3"/>
          <p:cNvSpPr>
            <a:spLocks noChangeArrowheads="1"/>
          </p:cNvSpPr>
          <p:nvPr>
            <p:ph type="body" idx="1"/>
          </p:nvPr>
        </p:nvSpPr>
        <p:spPr>
          <a:solidFill>
            <a:srgbClr val="FFFFFF"/>
          </a:solidFill>
          <a:ln>
            <a:solidFill>
              <a:srgbClr val="000000"/>
            </a:solid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0574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60198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524000"/>
            <a:ext cx="8229600" cy="4800600"/>
          </a:xfrm>
        </p:spPr>
        <p:txBody>
          <a:bodyPr/>
          <a:lstStyle/>
          <a:p>
            <a:pPr lvl="0"/>
            <a:endParaRPr lang="en-US" noProof="0" smtClean="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524000"/>
            <a:ext cx="4038600" cy="4800600"/>
          </a:xfrm>
        </p:spPr>
        <p:txBody>
          <a:bodyPr/>
          <a:lstStyle/>
          <a:p>
            <a:pPr lvl="0"/>
            <a:endParaRPr lang="en-US" noProof="0" smtClean="0"/>
          </a:p>
        </p:txBody>
      </p:sp>
      <p:sp>
        <p:nvSpPr>
          <p:cNvPr id="4" name="Text Placeholder 3"/>
          <p:cNvSpPr>
            <a:spLocks noGrp="1"/>
          </p:cNvSpPr>
          <p:nvPr>
            <p:ph type="body" sz="half" idx="2"/>
          </p:nvPr>
        </p:nvSpPr>
        <p:spPr>
          <a:xfrm>
            <a:off x="4876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76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876800" y="1524000"/>
            <a:ext cx="4038600" cy="4800600"/>
          </a:xfrm>
        </p:spPr>
        <p:txBody>
          <a:bodyPr/>
          <a:lstStyle/>
          <a:p>
            <a:pPr lvl="0"/>
            <a:endParaRPr lang="en-US" noProof="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524000"/>
            <a:ext cx="40386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85800" y="4000500"/>
            <a:ext cx="40386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876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524000"/>
            <a:ext cx="40386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4000500"/>
            <a:ext cx="40386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304800"/>
            <a:ext cx="8229600" cy="601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524000"/>
            <a:ext cx="4038600" cy="4800600"/>
          </a:xfrm>
        </p:spPr>
        <p:txBody>
          <a:bodyPr/>
          <a:lstStyle/>
          <a:p>
            <a:pPr lvl="0"/>
            <a:endParaRPr lang="en-US" noProof="0"/>
          </a:p>
        </p:txBody>
      </p:sp>
      <p:sp>
        <p:nvSpPr>
          <p:cNvPr id="4" name="Text Placeholder 3"/>
          <p:cNvSpPr>
            <a:spLocks noGrp="1"/>
          </p:cNvSpPr>
          <p:nvPr>
            <p:ph type="body" sz="half" idx="2"/>
          </p:nvPr>
        </p:nvSpPr>
        <p:spPr>
          <a:xfrm>
            <a:off x="4876800" y="1524000"/>
            <a:ext cx="4038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524000"/>
            <a:ext cx="8229600" cy="4800600"/>
          </a:xfrm>
        </p:spPr>
        <p:txBody>
          <a:bodyPr/>
          <a:lstStyle/>
          <a:p>
            <a:pPr lvl="0"/>
            <a:endParaRPr 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5240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5240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524000"/>
            <a:ext cx="82296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564" name="Rectangle 4"/>
          <p:cNvSpPr>
            <a:spLocks noChangeArrowheads="1"/>
          </p:cNvSpPr>
          <p:nvPr/>
        </p:nvSpPr>
        <p:spPr bwMode="auto">
          <a:xfrm>
            <a:off x="0" y="0"/>
            <a:ext cx="304800" cy="6858000"/>
          </a:xfrm>
          <a:prstGeom prst="rect">
            <a:avLst/>
          </a:prstGeom>
          <a:gradFill rotWithShape="1">
            <a:gsLst>
              <a:gs pos="0">
                <a:srgbClr val="92001C"/>
              </a:gs>
              <a:gs pos="50000">
                <a:srgbClr val="92001C">
                  <a:gamma/>
                  <a:shade val="46275"/>
                  <a:invGamma/>
                </a:srgbClr>
              </a:gs>
              <a:gs pos="100000">
                <a:srgbClr val="92001C"/>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194565" name="Text Box 5"/>
          <p:cNvSpPr txBox="1">
            <a:spLocks noChangeArrowheads="1"/>
          </p:cNvSpPr>
          <p:nvPr userDrawn="1"/>
        </p:nvSpPr>
        <p:spPr bwMode="auto">
          <a:xfrm>
            <a:off x="457200" y="6553200"/>
            <a:ext cx="8686800" cy="366713"/>
          </a:xfrm>
          <a:prstGeom prst="rect">
            <a:avLst/>
          </a:prstGeom>
          <a:noFill/>
          <a:ln w="38100">
            <a:noFill/>
            <a:miter lim="800000"/>
            <a:headEnd/>
            <a:tailEnd/>
          </a:ln>
          <a:effectLst/>
        </p:spPr>
        <p:txBody>
          <a:bodyPr>
            <a:spAutoFit/>
          </a:bodyPr>
          <a:lstStyle/>
          <a:p>
            <a:pPr>
              <a:spcBef>
                <a:spcPct val="50000"/>
              </a:spcBef>
              <a:defRPr/>
            </a:pPr>
            <a:endParaRPr lang="en-US">
              <a:latin typeface="Arial" charset="0"/>
            </a:endParaRPr>
          </a:p>
        </p:txBody>
      </p:sp>
      <p:sp>
        <p:nvSpPr>
          <p:cNvPr id="194566" name="Text Box 6"/>
          <p:cNvSpPr txBox="1">
            <a:spLocks noChangeArrowheads="1"/>
          </p:cNvSpPr>
          <p:nvPr userDrawn="1"/>
        </p:nvSpPr>
        <p:spPr bwMode="auto">
          <a:xfrm>
            <a:off x="304800" y="6583363"/>
            <a:ext cx="8839200" cy="274637"/>
          </a:xfrm>
          <a:prstGeom prst="rect">
            <a:avLst/>
          </a:prstGeom>
          <a:gradFill rotWithShape="0">
            <a:gsLst>
              <a:gs pos="0">
                <a:srgbClr val="CCECFF">
                  <a:gamma/>
                  <a:shade val="46275"/>
                  <a:invGamma/>
                </a:srgbClr>
              </a:gs>
              <a:gs pos="100000">
                <a:srgbClr val="CCECFF"/>
              </a:gs>
            </a:gsLst>
            <a:lin ang="0" scaled="1"/>
          </a:gradFill>
          <a:ln w="38100">
            <a:noFill/>
            <a:miter lim="800000"/>
            <a:headEnd/>
            <a:tailEnd/>
          </a:ln>
          <a:effectLst/>
        </p:spPr>
        <p:txBody>
          <a:bodyPr rIns="365760">
            <a:spAutoFit/>
          </a:bodyPr>
          <a:lstStyle/>
          <a:p>
            <a:pPr algn="r">
              <a:spcBef>
                <a:spcPct val="50000"/>
              </a:spcBef>
              <a:defRPr/>
            </a:pPr>
            <a:endParaRPr lang="en-US" sz="1200" b="1">
              <a:latin typeface="Arial"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Lst>
  <p:hf hdr="0" ftr="0" dt="0"/>
  <p:txStyles>
    <p:titleStyle>
      <a:lvl1pPr algn="ctr" rtl="0" eaLnBrk="0" fontAlgn="base" hangingPunct="0">
        <a:spcBef>
          <a:spcPct val="0"/>
        </a:spcBef>
        <a:spcAft>
          <a:spcPct val="0"/>
        </a:spcAft>
        <a:defRPr sz="4000" b="1">
          <a:solidFill>
            <a:srgbClr val="8A001A"/>
          </a:solidFill>
          <a:latin typeface="+mj-lt"/>
          <a:ea typeface="+mj-ea"/>
          <a:cs typeface="+mj-cs"/>
        </a:defRPr>
      </a:lvl1pPr>
      <a:lvl2pPr algn="ctr" rtl="0" eaLnBrk="0" fontAlgn="base" hangingPunct="0">
        <a:spcBef>
          <a:spcPct val="0"/>
        </a:spcBef>
        <a:spcAft>
          <a:spcPct val="0"/>
        </a:spcAft>
        <a:defRPr sz="4000" b="1">
          <a:solidFill>
            <a:srgbClr val="8A001A"/>
          </a:solidFill>
          <a:latin typeface="Tahoma" pitchFamily="34" charset="0"/>
        </a:defRPr>
      </a:lvl2pPr>
      <a:lvl3pPr algn="ctr" rtl="0" eaLnBrk="0" fontAlgn="base" hangingPunct="0">
        <a:spcBef>
          <a:spcPct val="0"/>
        </a:spcBef>
        <a:spcAft>
          <a:spcPct val="0"/>
        </a:spcAft>
        <a:defRPr sz="4000" b="1">
          <a:solidFill>
            <a:srgbClr val="8A001A"/>
          </a:solidFill>
          <a:latin typeface="Tahoma" pitchFamily="34" charset="0"/>
        </a:defRPr>
      </a:lvl3pPr>
      <a:lvl4pPr algn="ctr" rtl="0" eaLnBrk="0" fontAlgn="base" hangingPunct="0">
        <a:spcBef>
          <a:spcPct val="0"/>
        </a:spcBef>
        <a:spcAft>
          <a:spcPct val="0"/>
        </a:spcAft>
        <a:defRPr sz="4000" b="1">
          <a:solidFill>
            <a:srgbClr val="8A001A"/>
          </a:solidFill>
          <a:latin typeface="Tahoma" pitchFamily="34" charset="0"/>
        </a:defRPr>
      </a:lvl4pPr>
      <a:lvl5pPr algn="ctr" rtl="0" eaLnBrk="0" fontAlgn="base" hangingPunct="0">
        <a:spcBef>
          <a:spcPct val="0"/>
        </a:spcBef>
        <a:spcAft>
          <a:spcPct val="0"/>
        </a:spcAft>
        <a:defRPr sz="4000" b="1">
          <a:solidFill>
            <a:srgbClr val="8A001A"/>
          </a:solidFill>
          <a:latin typeface="Tahoma" pitchFamily="34" charset="0"/>
        </a:defRPr>
      </a:lvl5pPr>
      <a:lvl6pPr marL="457200" algn="ctr" rtl="0" fontAlgn="base">
        <a:spcBef>
          <a:spcPct val="0"/>
        </a:spcBef>
        <a:spcAft>
          <a:spcPct val="0"/>
        </a:spcAft>
        <a:defRPr sz="4000" b="1">
          <a:solidFill>
            <a:srgbClr val="8A001A"/>
          </a:solidFill>
          <a:latin typeface="Tahoma" pitchFamily="34" charset="0"/>
        </a:defRPr>
      </a:lvl6pPr>
      <a:lvl7pPr marL="914400" algn="ctr" rtl="0" fontAlgn="base">
        <a:spcBef>
          <a:spcPct val="0"/>
        </a:spcBef>
        <a:spcAft>
          <a:spcPct val="0"/>
        </a:spcAft>
        <a:defRPr sz="4000" b="1">
          <a:solidFill>
            <a:srgbClr val="8A001A"/>
          </a:solidFill>
          <a:latin typeface="Tahoma" pitchFamily="34" charset="0"/>
        </a:defRPr>
      </a:lvl7pPr>
      <a:lvl8pPr marL="1371600" algn="ctr" rtl="0" fontAlgn="base">
        <a:spcBef>
          <a:spcPct val="0"/>
        </a:spcBef>
        <a:spcAft>
          <a:spcPct val="0"/>
        </a:spcAft>
        <a:defRPr sz="4000" b="1">
          <a:solidFill>
            <a:srgbClr val="8A001A"/>
          </a:solidFill>
          <a:latin typeface="Tahoma" pitchFamily="34" charset="0"/>
        </a:defRPr>
      </a:lvl8pPr>
      <a:lvl9pPr marL="1828800" algn="ctr" rtl="0" fontAlgn="base">
        <a:spcBef>
          <a:spcPct val="0"/>
        </a:spcBef>
        <a:spcAft>
          <a:spcPct val="0"/>
        </a:spcAft>
        <a:defRPr sz="4000" b="1">
          <a:solidFill>
            <a:srgbClr val="8A001A"/>
          </a:solidFill>
          <a:latin typeface="Tahoma" pitchFamily="34" charset="0"/>
        </a:defRPr>
      </a:lvl9pPr>
    </p:titleStyle>
    <p:bodyStyle>
      <a:lvl1pPr marL="342900" indent="-342900" algn="l" rtl="0" eaLnBrk="0" fontAlgn="base" hangingPunct="0">
        <a:spcBef>
          <a:spcPct val="20000"/>
        </a:spcBef>
        <a:spcAft>
          <a:spcPct val="0"/>
        </a:spcAft>
        <a:buClr>
          <a:srgbClr val="8A001A"/>
        </a:buClr>
        <a:buSzPct val="70000"/>
        <a:buFont typeface="Wingdings" pitchFamily="2" charset="2"/>
        <a:buChar char="n"/>
        <a:defRPr sz="3200" b="1">
          <a:solidFill>
            <a:srgbClr val="333333"/>
          </a:solidFill>
          <a:latin typeface="+mn-lt"/>
          <a:ea typeface="+mn-ea"/>
          <a:cs typeface="+mn-cs"/>
        </a:defRPr>
      </a:lvl1pPr>
      <a:lvl2pPr marL="742950" indent="-285750" algn="l" rtl="0" eaLnBrk="0" fontAlgn="base" hangingPunct="0">
        <a:spcBef>
          <a:spcPct val="20000"/>
        </a:spcBef>
        <a:spcAft>
          <a:spcPct val="0"/>
        </a:spcAft>
        <a:buClr>
          <a:srgbClr val="8A001A"/>
        </a:buClr>
        <a:buSzPct val="70000"/>
        <a:buFont typeface="Wingdings" pitchFamily="2" charset="2"/>
        <a:buChar char="n"/>
        <a:defRPr sz="2800">
          <a:solidFill>
            <a:srgbClr val="1C1C1C"/>
          </a:solidFill>
          <a:latin typeface="+mn-lt"/>
        </a:defRPr>
      </a:lvl2pPr>
      <a:lvl3pPr marL="1143000" indent="-228600" algn="l" rtl="0" eaLnBrk="0" fontAlgn="base" hangingPunct="0">
        <a:spcBef>
          <a:spcPct val="20000"/>
        </a:spcBef>
        <a:spcAft>
          <a:spcPct val="0"/>
        </a:spcAft>
        <a:buClr>
          <a:srgbClr val="8A001A"/>
        </a:buClr>
        <a:buSzPct val="70000"/>
        <a:buFont typeface="Wingdings" pitchFamily="2" charset="2"/>
        <a:buChar char="n"/>
        <a:defRPr sz="2400">
          <a:solidFill>
            <a:srgbClr val="1C1C1C"/>
          </a:solidFill>
          <a:latin typeface="+mn-lt"/>
        </a:defRPr>
      </a:lvl3pPr>
      <a:lvl4pPr marL="1600200" indent="-228600" algn="l" rtl="0" eaLnBrk="0" fontAlgn="base" hangingPunct="0">
        <a:spcBef>
          <a:spcPct val="20000"/>
        </a:spcBef>
        <a:spcAft>
          <a:spcPct val="0"/>
        </a:spcAft>
        <a:buClr>
          <a:srgbClr val="8A001A"/>
        </a:buClr>
        <a:buSzPct val="70000"/>
        <a:buFont typeface="Wingdings" pitchFamily="2" charset="2"/>
        <a:buChar char="n"/>
        <a:defRPr sz="2000">
          <a:solidFill>
            <a:srgbClr val="1C1C1C"/>
          </a:solidFill>
          <a:latin typeface="+mn-lt"/>
        </a:defRPr>
      </a:lvl4pPr>
      <a:lvl5pPr marL="2057400" indent="-228600" algn="l" rtl="0" eaLnBrk="0" fontAlgn="base" hangingPunct="0">
        <a:spcBef>
          <a:spcPct val="20000"/>
        </a:spcBef>
        <a:spcAft>
          <a:spcPct val="0"/>
        </a:spcAft>
        <a:buClr>
          <a:srgbClr val="8A001A"/>
        </a:buClr>
        <a:buSzPct val="70000"/>
        <a:buFont typeface="Wingdings" pitchFamily="2" charset="2"/>
        <a:buChar char="n"/>
        <a:defRPr sz="2000">
          <a:solidFill>
            <a:srgbClr val="1C1C1C"/>
          </a:solidFill>
          <a:latin typeface="+mn-lt"/>
        </a:defRPr>
      </a:lvl5pPr>
      <a:lvl6pPr marL="2514600" indent="-228600" algn="l" rtl="0" fontAlgn="base">
        <a:spcBef>
          <a:spcPct val="20000"/>
        </a:spcBef>
        <a:spcAft>
          <a:spcPct val="0"/>
        </a:spcAft>
        <a:buClr>
          <a:srgbClr val="8A001A"/>
        </a:buClr>
        <a:buSzPct val="70000"/>
        <a:buFont typeface="Wingdings" pitchFamily="2" charset="2"/>
        <a:buChar char="n"/>
        <a:defRPr sz="2000">
          <a:solidFill>
            <a:srgbClr val="1C1C1C"/>
          </a:solidFill>
          <a:latin typeface="+mn-lt"/>
        </a:defRPr>
      </a:lvl6pPr>
      <a:lvl7pPr marL="2971800" indent="-228600" algn="l" rtl="0" fontAlgn="base">
        <a:spcBef>
          <a:spcPct val="20000"/>
        </a:spcBef>
        <a:spcAft>
          <a:spcPct val="0"/>
        </a:spcAft>
        <a:buClr>
          <a:srgbClr val="8A001A"/>
        </a:buClr>
        <a:buSzPct val="70000"/>
        <a:buFont typeface="Wingdings" pitchFamily="2" charset="2"/>
        <a:buChar char="n"/>
        <a:defRPr sz="2000">
          <a:solidFill>
            <a:srgbClr val="1C1C1C"/>
          </a:solidFill>
          <a:latin typeface="+mn-lt"/>
        </a:defRPr>
      </a:lvl7pPr>
      <a:lvl8pPr marL="3429000" indent="-228600" algn="l" rtl="0" fontAlgn="base">
        <a:spcBef>
          <a:spcPct val="20000"/>
        </a:spcBef>
        <a:spcAft>
          <a:spcPct val="0"/>
        </a:spcAft>
        <a:buClr>
          <a:srgbClr val="8A001A"/>
        </a:buClr>
        <a:buSzPct val="70000"/>
        <a:buFont typeface="Wingdings" pitchFamily="2" charset="2"/>
        <a:buChar char="n"/>
        <a:defRPr sz="2000">
          <a:solidFill>
            <a:srgbClr val="1C1C1C"/>
          </a:solidFill>
          <a:latin typeface="+mn-lt"/>
        </a:defRPr>
      </a:lvl8pPr>
      <a:lvl9pPr marL="3886200" indent="-228600" algn="l" rtl="0" fontAlgn="base">
        <a:spcBef>
          <a:spcPct val="20000"/>
        </a:spcBef>
        <a:spcAft>
          <a:spcPct val="0"/>
        </a:spcAft>
        <a:buClr>
          <a:srgbClr val="8A001A"/>
        </a:buClr>
        <a:buSzPct val="70000"/>
        <a:buFont typeface="Wingdings" pitchFamily="2" charset="2"/>
        <a:buChar char="n"/>
        <a:defRPr sz="2000">
          <a:solidFill>
            <a:srgbClr val="1C1C1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609600"/>
            <a:ext cx="8382000" cy="2209800"/>
          </a:xfrm>
        </p:spPr>
        <p:txBody>
          <a:bodyPr/>
          <a:lstStyle/>
          <a:p>
            <a:r>
              <a:rPr lang="en-US" sz="4800" smtClean="0"/>
              <a:t>Childhood Exposure to Infections and Exceptional Longevity</a:t>
            </a:r>
          </a:p>
        </p:txBody>
      </p:sp>
      <p:sp>
        <p:nvSpPr>
          <p:cNvPr id="2051" name="Rectangle 3"/>
          <p:cNvSpPr>
            <a:spLocks noGrp="1" noChangeArrowheads="1"/>
          </p:cNvSpPr>
          <p:nvPr>
            <p:ph type="subTitle" idx="1"/>
          </p:nvPr>
        </p:nvSpPr>
        <p:spPr>
          <a:xfrm>
            <a:off x="685800" y="3200400"/>
            <a:ext cx="8229600" cy="2057400"/>
          </a:xfrm>
        </p:spPr>
        <p:txBody>
          <a:bodyPr/>
          <a:lstStyle/>
          <a:p>
            <a:pPr eaLnBrk="1" hangingPunct="1">
              <a:lnSpc>
                <a:spcPct val="80000"/>
              </a:lnSpc>
            </a:pPr>
            <a:endParaRPr lang="en-US" sz="2400" b="0" smtClean="0">
              <a:cs typeface="Times New Roman" pitchFamily="18" charset="0"/>
            </a:endParaRPr>
          </a:p>
          <a:p>
            <a:r>
              <a:rPr lang="en-US" sz="2400" smtClean="0"/>
              <a:t>Leonid A. Gavrilov</a:t>
            </a:r>
            <a:endParaRPr lang="ru-RU" sz="2400" smtClean="0"/>
          </a:p>
          <a:p>
            <a:r>
              <a:rPr lang="en-US" sz="2400" smtClean="0"/>
              <a:t>Natalia S. Gavrilova</a:t>
            </a:r>
            <a:endParaRPr lang="ru-RU" sz="2400" smtClean="0"/>
          </a:p>
          <a:p>
            <a:pPr eaLnBrk="1" hangingPunct="1">
              <a:lnSpc>
                <a:spcPct val="80000"/>
              </a:lnSpc>
            </a:pPr>
            <a:r>
              <a:rPr lang="en-US" sz="1400" smtClean="0">
                <a:cs typeface="Times New Roman" pitchFamily="18" charset="0"/>
              </a:rPr>
              <a:t> </a:t>
            </a:r>
          </a:p>
          <a:p>
            <a:pPr eaLnBrk="1" hangingPunct="1">
              <a:lnSpc>
                <a:spcPct val="80000"/>
              </a:lnSpc>
            </a:pPr>
            <a:r>
              <a:rPr lang="en-US" sz="1400" smtClean="0">
                <a:cs typeface="Times New Roman" pitchFamily="18" charset="0"/>
              </a:rPr>
              <a:t>Center on Aging </a:t>
            </a:r>
          </a:p>
          <a:p>
            <a:pPr eaLnBrk="1" hangingPunct="1">
              <a:lnSpc>
                <a:spcPct val="80000"/>
              </a:lnSpc>
            </a:pPr>
            <a:r>
              <a:rPr lang="en-US" sz="1400" smtClean="0">
                <a:cs typeface="Times New Roman" pitchFamily="18" charset="0"/>
              </a:rPr>
              <a:t>NORC and The University of Chicago </a:t>
            </a:r>
          </a:p>
          <a:p>
            <a:pPr eaLnBrk="1" hangingPunct="1">
              <a:lnSpc>
                <a:spcPct val="80000"/>
              </a:lnSpc>
            </a:pPr>
            <a:r>
              <a:rPr lang="en-US" sz="1400" smtClean="0">
                <a:cs typeface="Times New Roman" pitchFamily="18" charset="0"/>
              </a:rPr>
              <a:t>Chicago, USA</a:t>
            </a:r>
          </a:p>
          <a:p>
            <a:pPr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685800"/>
            <a:ext cx="8458200" cy="1143000"/>
          </a:xfrm>
        </p:spPr>
        <p:txBody>
          <a:bodyPr/>
          <a:lstStyle/>
          <a:p>
            <a:r>
              <a:rPr lang="en-US" sz="3600" smtClean="0"/>
              <a:t>Age validation is a key moment in human longevity studies</a:t>
            </a:r>
          </a:p>
        </p:txBody>
      </p:sp>
      <p:sp>
        <p:nvSpPr>
          <p:cNvPr id="11267" name="Content Placeholder 2"/>
          <p:cNvSpPr>
            <a:spLocks noGrp="1"/>
          </p:cNvSpPr>
          <p:nvPr>
            <p:ph idx="1"/>
          </p:nvPr>
        </p:nvSpPr>
        <p:spPr>
          <a:xfrm>
            <a:off x="685800" y="2133600"/>
            <a:ext cx="8229600" cy="4191000"/>
          </a:xfrm>
        </p:spPr>
        <p:txBody>
          <a:bodyPr/>
          <a:lstStyle/>
          <a:p>
            <a:r>
              <a:rPr lang="en-US" smtClean="0"/>
              <a:t>Death dates of centenarians were validated using the U.S. Social Security Death Index</a:t>
            </a:r>
            <a:endParaRPr lang="ru-RU" smtClean="0"/>
          </a:p>
          <a:p>
            <a:r>
              <a:rPr lang="en-US" smtClean="0"/>
              <a:t>Birth dates were validated through linkage of centenarian records to early U.S. censuses (when centenarians were children)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609600"/>
            <a:ext cx="8229600" cy="1143000"/>
          </a:xfrm>
        </p:spPr>
        <p:txBody>
          <a:bodyPr/>
          <a:lstStyle/>
          <a:p>
            <a:r>
              <a:rPr lang="en-US" sz="3600" smtClean="0"/>
              <a:t>Genealogies and 1900 and 1930 censuses provide three types of variables</a:t>
            </a:r>
            <a:endParaRPr lang="ru-RU" sz="3600" smtClean="0"/>
          </a:p>
        </p:txBody>
      </p:sp>
      <p:sp>
        <p:nvSpPr>
          <p:cNvPr id="13315" name="Rectangle 3"/>
          <p:cNvSpPr>
            <a:spLocks noGrp="1" noChangeArrowheads="1"/>
          </p:cNvSpPr>
          <p:nvPr>
            <p:ph type="body" idx="1"/>
          </p:nvPr>
        </p:nvSpPr>
        <p:spPr>
          <a:xfrm>
            <a:off x="685800" y="2286000"/>
            <a:ext cx="8229600" cy="3886200"/>
          </a:xfrm>
        </p:spPr>
        <p:txBody>
          <a:bodyPr/>
          <a:lstStyle/>
          <a:p>
            <a:r>
              <a:rPr lang="en-US" smtClean="0">
                <a:solidFill>
                  <a:schemeClr val="tx1"/>
                </a:solidFill>
              </a:rPr>
              <a:t> Characteristics of early-life conditions </a:t>
            </a:r>
          </a:p>
          <a:p>
            <a:endParaRPr lang="en-US" smtClean="0">
              <a:solidFill>
                <a:schemeClr val="tx1"/>
              </a:solidFill>
            </a:endParaRPr>
          </a:p>
          <a:p>
            <a:r>
              <a:rPr lang="en-US" smtClean="0">
                <a:solidFill>
                  <a:schemeClr val="tx1"/>
                </a:solidFill>
              </a:rPr>
              <a:t> Characteristics of midlife conditions</a:t>
            </a:r>
          </a:p>
          <a:p>
            <a:pPr>
              <a:buFont typeface="Wingdings" pitchFamily="2" charset="2"/>
              <a:buNone/>
            </a:pPr>
            <a:r>
              <a:rPr lang="en-US" smtClean="0">
                <a:solidFill>
                  <a:schemeClr val="tx1"/>
                </a:solidFill>
              </a:rPr>
              <a:t> </a:t>
            </a:r>
          </a:p>
          <a:p>
            <a:r>
              <a:rPr lang="en-US" smtClean="0">
                <a:solidFill>
                  <a:schemeClr val="tx1"/>
                </a:solidFill>
              </a:rPr>
              <a:t> Family characteristics</a:t>
            </a:r>
            <a:endParaRPr lang="ru-RU"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50"/>
          <p:cNvSpPr>
            <a:spLocks noGrp="1" noChangeArrowheads="1"/>
          </p:cNvSpPr>
          <p:nvPr>
            <p:ph type="title" idx="4294967295"/>
          </p:nvPr>
        </p:nvSpPr>
        <p:spPr>
          <a:xfrm>
            <a:off x="609600" y="381000"/>
            <a:ext cx="8077200" cy="381000"/>
          </a:xfrm>
        </p:spPr>
        <p:txBody>
          <a:bodyPr/>
          <a:lstStyle/>
          <a:p>
            <a:pPr eaLnBrk="1" hangingPunct="1"/>
            <a:r>
              <a:rPr lang="en-US" sz="3600" smtClean="0"/>
              <a:t>Early-life characteristics</a:t>
            </a:r>
          </a:p>
        </p:txBody>
      </p:sp>
      <p:sp>
        <p:nvSpPr>
          <p:cNvPr id="14339" name="Text Box 2051"/>
          <p:cNvSpPr txBox="1">
            <a:spLocks noChangeArrowheads="1"/>
          </p:cNvSpPr>
          <p:nvPr/>
        </p:nvSpPr>
        <p:spPr bwMode="auto">
          <a:xfrm>
            <a:off x="685800" y="1219200"/>
            <a:ext cx="8001000" cy="4794250"/>
          </a:xfrm>
          <a:prstGeom prst="rect">
            <a:avLst/>
          </a:prstGeom>
          <a:noFill/>
          <a:ln w="9525">
            <a:noFill/>
            <a:miter lim="800000"/>
            <a:headEnd/>
            <a:tailEnd/>
          </a:ln>
        </p:spPr>
        <p:txBody>
          <a:bodyPr>
            <a:spAutoFit/>
          </a:bodyPr>
          <a:lstStyle/>
          <a:p>
            <a:pPr algn="l">
              <a:spcBef>
                <a:spcPct val="50000"/>
              </a:spcBef>
              <a:buFontTx/>
              <a:buChar char="•"/>
            </a:pPr>
            <a:r>
              <a:rPr lang="en-US" sz="2800" b="1"/>
              <a:t> Type of parental household (farm or non-farm, own or rented), </a:t>
            </a:r>
          </a:p>
          <a:p>
            <a:pPr algn="l">
              <a:spcBef>
                <a:spcPct val="50000"/>
              </a:spcBef>
              <a:buFontTx/>
              <a:buChar char="•"/>
            </a:pPr>
            <a:r>
              <a:rPr lang="en-US" sz="2800" b="1"/>
              <a:t> Parental literacy, </a:t>
            </a:r>
          </a:p>
          <a:p>
            <a:pPr algn="l">
              <a:spcBef>
                <a:spcPct val="50000"/>
              </a:spcBef>
              <a:buFontTx/>
              <a:buChar char="•"/>
            </a:pPr>
            <a:r>
              <a:rPr lang="en-US" sz="2800" b="1"/>
              <a:t> Parental immigration status </a:t>
            </a:r>
          </a:p>
          <a:p>
            <a:pPr algn="l">
              <a:spcBef>
                <a:spcPct val="50000"/>
              </a:spcBef>
              <a:buFontTx/>
              <a:buChar char="•"/>
            </a:pPr>
            <a:r>
              <a:rPr lang="en-US" sz="2800" b="1"/>
              <a:t> Paternal (or head of household) occupation </a:t>
            </a:r>
          </a:p>
          <a:p>
            <a:pPr algn="l">
              <a:spcBef>
                <a:spcPct val="50000"/>
              </a:spcBef>
              <a:buFontTx/>
              <a:buChar char="•"/>
            </a:pPr>
            <a:r>
              <a:rPr lang="en-US" sz="2800" b="1"/>
              <a:t> Number of children born/survived by mother </a:t>
            </a:r>
          </a:p>
          <a:p>
            <a:pPr algn="l">
              <a:spcBef>
                <a:spcPct val="50000"/>
              </a:spcBef>
              <a:buFontTx/>
              <a:buChar char="•"/>
            </a:pPr>
            <a:r>
              <a:rPr lang="en-US" sz="2800" b="1"/>
              <a:t> Size of parental household in 1900 </a:t>
            </a:r>
          </a:p>
          <a:p>
            <a:pPr algn="l">
              <a:spcBef>
                <a:spcPct val="50000"/>
              </a:spcBef>
              <a:buFontTx/>
              <a:buChar char="•"/>
            </a:pPr>
            <a:r>
              <a:rPr lang="en-US" sz="2800" b="1"/>
              <a:t> Region of birth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idx="4294967295"/>
          </p:nvPr>
        </p:nvSpPr>
        <p:spPr/>
        <p:txBody>
          <a:bodyPr/>
          <a:lstStyle/>
          <a:p>
            <a:pPr eaLnBrk="1" hangingPunct="1"/>
            <a:r>
              <a:rPr lang="en-US" sz="3600" smtClean="0"/>
              <a:t>A typical image of ‘centenarian’ family in 1900 census</a:t>
            </a:r>
          </a:p>
        </p:txBody>
      </p:sp>
      <p:pic>
        <p:nvPicPr>
          <p:cNvPr id="12291" name="Picture 1027" descr="census-Ross2"/>
          <p:cNvPicPr>
            <a:picLocks noChangeAspect="1" noChangeArrowheads="1"/>
          </p:cNvPicPr>
          <p:nvPr>
            <p:ph idx="4294967295"/>
          </p:nvPr>
        </p:nvPicPr>
        <p:blipFill>
          <a:blip r:embed="rId3" cstate="print"/>
          <a:srcRect/>
          <a:stretch>
            <a:fillRect/>
          </a:stretch>
        </p:blipFill>
        <p:spPr>
          <a:xfrm>
            <a:off x="457200" y="2057400"/>
            <a:ext cx="8229600" cy="3505200"/>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eaLnBrk="1" hangingPunct="1"/>
            <a:r>
              <a:rPr lang="en-US" smtClean="0"/>
              <a:t>Infectious burden</a:t>
            </a:r>
          </a:p>
        </p:txBody>
      </p:sp>
      <p:sp>
        <p:nvSpPr>
          <p:cNvPr id="15363" name="Rectangle 3"/>
          <p:cNvSpPr>
            <a:spLocks noGrp="1" noChangeArrowheads="1"/>
          </p:cNvSpPr>
          <p:nvPr>
            <p:ph type="body" idx="4294967295"/>
          </p:nvPr>
        </p:nvSpPr>
        <p:spPr>
          <a:xfrm>
            <a:off x="685800" y="1371600"/>
            <a:ext cx="8001000" cy="4876800"/>
          </a:xfrm>
        </p:spPr>
        <p:txBody>
          <a:bodyPr/>
          <a:lstStyle/>
          <a:p>
            <a:pPr eaLnBrk="1" hangingPunct="1"/>
            <a:r>
              <a:rPr lang="en-US" smtClean="0"/>
              <a:t>Infectious burden was estimated as a within-family child mortality.</a:t>
            </a:r>
          </a:p>
          <a:p>
            <a:pPr eaLnBrk="1" hangingPunct="1"/>
            <a:r>
              <a:rPr lang="en-US" smtClean="0"/>
              <a:t>Information on children ever born and children survived by mothers of centenarians and controls available in 1900 and 1910 U.S. censuses allowed us to estimate </a:t>
            </a:r>
            <a:r>
              <a:rPr lang="en-US" u="sng" smtClean="0"/>
              <a:t>child mortality index</a:t>
            </a:r>
            <a:r>
              <a:rPr lang="en-US" smtClean="0"/>
              <a:t> for each family, where biological mother is present.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eaLnBrk="1" hangingPunct="1"/>
            <a:r>
              <a:rPr lang="en-US" smtClean="0"/>
              <a:t>Child Mortality Index</a:t>
            </a:r>
          </a:p>
        </p:txBody>
      </p:sp>
      <p:sp>
        <p:nvSpPr>
          <p:cNvPr id="16387" name="Rectangle 3"/>
          <p:cNvSpPr>
            <a:spLocks noGrp="1" noChangeArrowheads="1"/>
          </p:cNvSpPr>
          <p:nvPr>
            <p:ph type="body" idx="4294967295"/>
          </p:nvPr>
        </p:nvSpPr>
        <p:spPr>
          <a:xfrm>
            <a:off x="685800" y="1447800"/>
            <a:ext cx="8001000" cy="4724400"/>
          </a:xfrm>
        </p:spPr>
        <p:txBody>
          <a:bodyPr/>
          <a:lstStyle/>
          <a:p>
            <a:pPr eaLnBrk="1" hangingPunct="1"/>
            <a:r>
              <a:rPr lang="en-US" sz="2600" smtClean="0"/>
              <a:t>Is defined as the ratio of actual child deaths to expected child deaths for individual women or groups of women </a:t>
            </a:r>
            <a:r>
              <a:rPr lang="en-US" sz="2600" b="0" smtClean="0"/>
              <a:t>(Preston and Haines 1991; Preston, Heuveline and Guillot 2001).</a:t>
            </a:r>
          </a:p>
          <a:p>
            <a:pPr eaLnBrk="1" hangingPunct="1"/>
            <a:r>
              <a:rPr lang="en-US" sz="2600" smtClean="0"/>
              <a:t>Serves as a proxy of infectious disease burden in the particular family characterizing the living environment, as suggested by other researchers </a:t>
            </a:r>
            <a:r>
              <a:rPr lang="en-US" sz="2600" b="0" smtClean="0"/>
              <a:t>(Bengtsson and Lindstrom 2000, 2003; Bengtsson and Mineau 2009; Finch and Crimmins 2004; Preston and Haines 1991).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smtClean="0"/>
              <a:t>Child Mortality Index, Estimation</a:t>
            </a:r>
          </a:p>
        </p:txBody>
      </p:sp>
      <p:sp>
        <p:nvSpPr>
          <p:cNvPr id="17411" name="Rectangle 3"/>
          <p:cNvSpPr>
            <a:spLocks noGrp="1" noChangeArrowheads="1"/>
          </p:cNvSpPr>
          <p:nvPr>
            <p:ph type="body" idx="4294967295"/>
          </p:nvPr>
        </p:nvSpPr>
        <p:spPr>
          <a:xfrm>
            <a:off x="685800" y="1447800"/>
            <a:ext cx="8001000" cy="4724400"/>
          </a:xfrm>
        </p:spPr>
        <p:txBody>
          <a:bodyPr/>
          <a:lstStyle/>
          <a:p>
            <a:pPr eaLnBrk="1" hangingPunct="1"/>
            <a:r>
              <a:rPr lang="en-US" sz="2600" smtClean="0"/>
              <a:t>Method suggested by Preston and Palloni (1977)</a:t>
            </a:r>
            <a:endParaRPr lang="en-US" sz="2600" b="0" smtClean="0"/>
          </a:p>
          <a:p>
            <a:r>
              <a:rPr lang="en-US" sz="2600" smtClean="0"/>
              <a:t>First, t</a:t>
            </a:r>
            <a:r>
              <a:rPr lang="en-US" sz="2800" smtClean="0"/>
              <a:t>he expected number of dead children for the </a:t>
            </a:r>
            <a:r>
              <a:rPr lang="en-US" sz="2800" i="1" smtClean="0"/>
              <a:t>i</a:t>
            </a:r>
            <a:r>
              <a:rPr lang="en-US" sz="2800" smtClean="0"/>
              <a:t>th woman in marital duration group </a:t>
            </a:r>
            <a:r>
              <a:rPr lang="en-US" sz="2800" i="1" smtClean="0"/>
              <a:t>j</a:t>
            </a:r>
            <a:r>
              <a:rPr lang="en-US" sz="2800" smtClean="0"/>
              <a:t>, </a:t>
            </a:r>
            <a:r>
              <a:rPr lang="en-US" sz="2800" i="1" smtClean="0"/>
              <a:t>ED</a:t>
            </a:r>
            <a:r>
              <a:rPr lang="en-US" sz="2800" i="1" baseline="-25000" smtClean="0"/>
              <a:t>ij</a:t>
            </a:r>
            <a:r>
              <a:rPr lang="en-US" sz="2800" smtClean="0"/>
              <a:t>, is given by </a:t>
            </a:r>
          </a:p>
          <a:p>
            <a:pPr>
              <a:buFont typeface="Wingdings" pitchFamily="2" charset="2"/>
              <a:buNone/>
            </a:pPr>
            <a:r>
              <a:rPr lang="en-US" sz="2800" smtClean="0"/>
              <a:t> </a:t>
            </a:r>
          </a:p>
          <a:p>
            <a:pPr>
              <a:buFont typeface="Wingdings" pitchFamily="2" charset="2"/>
              <a:buNone/>
            </a:pPr>
            <a:r>
              <a:rPr lang="pt-PT" sz="2800" i="1" smtClean="0"/>
              <a:t>           ED</a:t>
            </a:r>
            <a:r>
              <a:rPr lang="pt-PT" sz="2800" i="1" baseline="-25000" smtClean="0"/>
              <a:t>ij</a:t>
            </a:r>
            <a:r>
              <a:rPr lang="pt-PT" sz="2800" i="1" smtClean="0"/>
              <a:t> = B</a:t>
            </a:r>
            <a:r>
              <a:rPr lang="pt-PT" sz="2800" i="1" baseline="-25000" smtClean="0"/>
              <a:t>i</a:t>
            </a:r>
            <a:r>
              <a:rPr lang="pt-PT" sz="2800" i="1" smtClean="0"/>
              <a:t> EPD</a:t>
            </a:r>
            <a:r>
              <a:rPr lang="pt-PT" sz="2800" i="1" baseline="-25000" smtClean="0"/>
              <a:t>j</a:t>
            </a:r>
            <a:r>
              <a:rPr lang="pt-PT" sz="2800" i="1" smtClean="0"/>
              <a:t> = B</a:t>
            </a:r>
            <a:r>
              <a:rPr lang="pt-PT" sz="2800" i="1" baseline="-25000" smtClean="0"/>
              <a:t>i</a:t>
            </a:r>
            <a:r>
              <a:rPr lang="pt-PT" sz="2800" i="1" smtClean="0"/>
              <a:t> x q(a)/K</a:t>
            </a:r>
            <a:r>
              <a:rPr lang="pt-PT" sz="2800" i="1" baseline="-25000" smtClean="0"/>
              <a:t>j</a:t>
            </a:r>
            <a:endParaRPr lang="en-US" sz="2800" smtClean="0"/>
          </a:p>
          <a:p>
            <a:pPr eaLnBrk="1" hangingPunct="1">
              <a:buFont typeface="Wingdings" pitchFamily="2" charset="2"/>
              <a:buNone/>
            </a:pPr>
            <a:endParaRPr lang="en-US" sz="1800" smtClean="0"/>
          </a:p>
          <a:p>
            <a:pPr eaLnBrk="1" hangingPunct="1">
              <a:buFont typeface="Wingdings" pitchFamily="2" charset="2"/>
              <a:buNone/>
            </a:pPr>
            <a:r>
              <a:rPr lang="en-US" sz="1800" smtClean="0"/>
              <a:t>where </a:t>
            </a:r>
            <a:r>
              <a:rPr lang="en-US" sz="1800" i="1" smtClean="0"/>
              <a:t>EPD</a:t>
            </a:r>
            <a:r>
              <a:rPr lang="en-US" sz="1800" i="1" baseline="-25000" smtClean="0"/>
              <a:t>j</a:t>
            </a:r>
            <a:r>
              <a:rPr lang="en-US" sz="1800" smtClean="0"/>
              <a:t> is the expected proportion of children who died among women in marital-duration group j under the standard mortality schedule, </a:t>
            </a:r>
            <a:r>
              <a:rPr lang="en-US" sz="1800" i="1" smtClean="0"/>
              <a:t>q(a)</a:t>
            </a:r>
            <a:r>
              <a:rPr lang="en-US" sz="1800" smtClean="0"/>
              <a:t> is the probability of dying from birth to age “</a:t>
            </a:r>
            <a:r>
              <a:rPr lang="en-US" sz="1800" i="1" smtClean="0"/>
              <a:t>a”</a:t>
            </a:r>
            <a:r>
              <a:rPr lang="en-US" sz="1800" smtClean="0"/>
              <a:t> and </a:t>
            </a:r>
            <a:r>
              <a:rPr lang="en-US" sz="1800" i="1" smtClean="0"/>
              <a:t>K</a:t>
            </a:r>
            <a:r>
              <a:rPr lang="en-US" sz="1800" i="1" baseline="-25000" smtClean="0"/>
              <a:t>j</a:t>
            </a:r>
            <a:r>
              <a:rPr lang="en-US" sz="1800" smtClean="0"/>
              <a:t> is a multiplier for this marital duration category (taken from the United Nations Manual X</a:t>
            </a:r>
            <a:endParaRPr lang="en-US" sz="1800" b="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dirty="0" smtClean="0"/>
              <a:t>Child Mortality Index, </a:t>
            </a:r>
            <a:r>
              <a:rPr lang="en-US" dirty="0" smtClean="0"/>
              <a:t>Estimation (2)</a:t>
            </a:r>
            <a:endParaRPr lang="en-US" dirty="0" smtClean="0"/>
          </a:p>
        </p:txBody>
      </p:sp>
      <p:sp>
        <p:nvSpPr>
          <p:cNvPr id="17411" name="Rectangle 3"/>
          <p:cNvSpPr>
            <a:spLocks noGrp="1" noChangeArrowheads="1"/>
          </p:cNvSpPr>
          <p:nvPr>
            <p:ph type="body" idx="4294967295"/>
          </p:nvPr>
        </p:nvSpPr>
        <p:spPr>
          <a:xfrm>
            <a:off x="457200" y="1600200"/>
            <a:ext cx="8458200" cy="4572000"/>
          </a:xfrm>
        </p:spPr>
        <p:txBody>
          <a:bodyPr/>
          <a:lstStyle/>
          <a:p>
            <a:pPr eaLnBrk="1" hangingPunct="1"/>
            <a:r>
              <a:rPr lang="en-US" sz="2600" dirty="0" smtClean="0"/>
              <a:t>K values are calculated according to the United Nations Manual X (1983) using formula:</a:t>
            </a:r>
            <a:endParaRPr lang="en-US" sz="2600" b="0" dirty="0" smtClean="0"/>
          </a:p>
          <a:p>
            <a:pPr>
              <a:buNone/>
            </a:pPr>
            <a:endParaRPr lang="en-US" sz="2800" dirty="0" smtClean="0"/>
          </a:p>
          <a:p>
            <a:pPr>
              <a:buNone/>
            </a:pPr>
            <a:r>
              <a:rPr lang="pt-PT" sz="2800" i="1" dirty="0" smtClean="0"/>
              <a:t>K(i) = a(i)+b(i)(P(1)/P(2))+c(i)</a:t>
            </a:r>
            <a:r>
              <a:rPr lang="pt-PT" sz="2800" i="1" dirty="0" smtClean="0"/>
              <a:t> (P(1)/P(2))</a:t>
            </a:r>
            <a:endParaRPr lang="en-US" sz="2800" i="1" dirty="0" smtClean="0"/>
          </a:p>
          <a:p>
            <a:pPr eaLnBrk="1" hangingPunct="1">
              <a:buFont typeface="Wingdings" pitchFamily="2" charset="2"/>
              <a:buNone/>
            </a:pPr>
            <a:endParaRPr lang="en-US" sz="1800" dirty="0" smtClean="0"/>
          </a:p>
          <a:p>
            <a:pPr eaLnBrk="1" hangingPunct="1">
              <a:buFont typeface="Wingdings" pitchFamily="2" charset="2"/>
              <a:buNone/>
            </a:pPr>
            <a:r>
              <a:rPr lang="en-US" sz="2800" i="1" dirty="0" smtClean="0"/>
              <a:t>P(</a:t>
            </a:r>
            <a:r>
              <a:rPr lang="en-US" sz="2800" i="1" dirty="0" err="1" smtClean="0"/>
              <a:t>i</a:t>
            </a:r>
            <a:r>
              <a:rPr lang="en-US" sz="2800" i="1" dirty="0" smtClean="0"/>
              <a:t>)</a:t>
            </a:r>
            <a:r>
              <a:rPr lang="en-US" sz="2800" dirty="0" smtClean="0"/>
              <a:t> is calculated using formula: </a:t>
            </a:r>
            <a:r>
              <a:rPr lang="en-US" sz="2800" i="1" dirty="0" smtClean="0"/>
              <a:t>    </a:t>
            </a:r>
          </a:p>
          <a:p>
            <a:pPr eaLnBrk="1" hangingPunct="1">
              <a:buFont typeface="Wingdings" pitchFamily="2" charset="2"/>
              <a:buNone/>
            </a:pPr>
            <a:r>
              <a:rPr lang="en-US" sz="2800" i="1" dirty="0" smtClean="0"/>
              <a:t> </a:t>
            </a:r>
            <a:r>
              <a:rPr lang="en-US" sz="2800" i="1" dirty="0" smtClean="0"/>
              <a:t>            P(</a:t>
            </a:r>
            <a:r>
              <a:rPr lang="en-US" sz="2800" i="1" dirty="0" err="1" smtClean="0"/>
              <a:t>i</a:t>
            </a:r>
            <a:r>
              <a:rPr lang="en-US" sz="2800" i="1" dirty="0" smtClean="0"/>
              <a:t>) = CEB(</a:t>
            </a:r>
            <a:r>
              <a:rPr lang="en-US" sz="2800" i="1" dirty="0" err="1" smtClean="0"/>
              <a:t>i</a:t>
            </a:r>
            <a:r>
              <a:rPr lang="en-US" sz="2800" i="1" dirty="0" smtClean="0"/>
              <a:t>)/MFP(</a:t>
            </a:r>
            <a:r>
              <a:rPr lang="en-US" sz="2800" i="1" dirty="0" err="1" smtClean="0"/>
              <a:t>i</a:t>
            </a:r>
            <a:r>
              <a:rPr lang="en-US" sz="2800" i="1" dirty="0" smtClean="0"/>
              <a:t>)</a:t>
            </a:r>
            <a:endParaRPr lang="en-US" sz="2800" i="1" dirty="0" smtClean="0"/>
          </a:p>
          <a:p>
            <a:pPr eaLnBrk="1" hangingPunct="1">
              <a:buFont typeface="Wingdings" pitchFamily="2" charset="2"/>
              <a:buNone/>
            </a:pPr>
            <a:endParaRPr lang="en-US" sz="1800" dirty="0" smtClean="0"/>
          </a:p>
          <a:p>
            <a:pPr eaLnBrk="1" hangingPunct="1">
              <a:buFont typeface="Wingdings" pitchFamily="2" charset="2"/>
              <a:buNone/>
            </a:pPr>
            <a:r>
              <a:rPr lang="en-US" sz="1800" dirty="0" smtClean="0"/>
              <a:t>     where CEB(</a:t>
            </a:r>
            <a:r>
              <a:rPr lang="en-US" sz="1800" dirty="0" err="1" smtClean="0"/>
              <a:t>i</a:t>
            </a:r>
            <a:r>
              <a:rPr lang="en-US" sz="1800" dirty="0" smtClean="0"/>
              <a:t>) is the number of children ever born reported by women belonging to duration group </a:t>
            </a:r>
            <a:r>
              <a:rPr lang="en-US" sz="1800" dirty="0" err="1" smtClean="0"/>
              <a:t>i</a:t>
            </a:r>
            <a:r>
              <a:rPr lang="en-US" sz="1800" dirty="0" smtClean="0"/>
              <a:t> and MFP(</a:t>
            </a:r>
            <a:r>
              <a:rPr lang="en-US" sz="1800" dirty="0" err="1" smtClean="0"/>
              <a:t>i</a:t>
            </a:r>
            <a:r>
              <a:rPr lang="en-US" sz="1800" dirty="0" smtClean="0"/>
              <a:t>) is the total number of ever married women in duration group </a:t>
            </a:r>
            <a:r>
              <a:rPr lang="en-US" sz="1800" dirty="0" err="1" smtClean="0"/>
              <a:t>i</a:t>
            </a:r>
            <a:r>
              <a:rPr lang="en-US" sz="1800" dirty="0" smtClean="0"/>
              <a:t>.  Coefficients a(</a:t>
            </a:r>
            <a:r>
              <a:rPr lang="en-US" sz="1800" dirty="0" err="1" smtClean="0"/>
              <a:t>i</a:t>
            </a:r>
            <a:r>
              <a:rPr lang="en-US" sz="1800" dirty="0" smtClean="0"/>
              <a:t>), b(</a:t>
            </a:r>
            <a:r>
              <a:rPr lang="en-US" sz="1800" dirty="0" err="1" smtClean="0"/>
              <a:t>i</a:t>
            </a:r>
            <a:r>
              <a:rPr lang="en-US" sz="1800" dirty="0" smtClean="0"/>
              <a:t>) and c(</a:t>
            </a:r>
            <a:r>
              <a:rPr lang="en-US" sz="1800" dirty="0" err="1" smtClean="0"/>
              <a:t>i</a:t>
            </a:r>
            <a:r>
              <a:rPr lang="en-US" sz="1800" dirty="0" smtClean="0"/>
              <a:t>) are taken from Table 56 of the UN Manual X.</a:t>
            </a:r>
            <a:endParaRPr lang="en-US" sz="1800" b="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eaLnBrk="1" hangingPunct="1"/>
            <a:r>
              <a:rPr lang="en-US" sz="3200" smtClean="0"/>
              <a:t>Child Mortality Index, Estimation (2)</a:t>
            </a:r>
          </a:p>
        </p:txBody>
      </p:sp>
      <p:sp>
        <p:nvSpPr>
          <p:cNvPr id="18435" name="Rectangle 3"/>
          <p:cNvSpPr>
            <a:spLocks noGrp="1" noChangeArrowheads="1"/>
          </p:cNvSpPr>
          <p:nvPr>
            <p:ph type="body" idx="4294967295"/>
          </p:nvPr>
        </p:nvSpPr>
        <p:spPr>
          <a:xfrm>
            <a:off x="685800" y="1371600"/>
            <a:ext cx="8001000" cy="4800600"/>
          </a:xfrm>
        </p:spPr>
        <p:txBody>
          <a:bodyPr/>
          <a:lstStyle/>
          <a:p>
            <a:pPr eaLnBrk="1" hangingPunct="1"/>
            <a:r>
              <a:rPr lang="en-US" sz="2400" smtClean="0"/>
              <a:t>The values of probabilities of dying, </a:t>
            </a:r>
            <a:r>
              <a:rPr lang="en-US" sz="2400" i="1" smtClean="0"/>
              <a:t>q(a)</a:t>
            </a:r>
            <a:r>
              <a:rPr lang="en-US" sz="2400" smtClean="0"/>
              <a:t>, are taken from the model life table (model West life table, level 13.0 with males and females combined). The West level 13.0 corresponds to under-five mortality, q(5), of 0.191, the infant mortality rate of 0.129, and life expectancy at birth equal to 48.5 years. It was shown that this level provides a good fit to historical data on the U.S. mortality (Preston and Haines 1991). </a:t>
            </a:r>
          </a:p>
          <a:p>
            <a:pPr eaLnBrk="1" hangingPunct="1"/>
            <a:r>
              <a:rPr lang="en-US" sz="2400" smtClean="0"/>
              <a:t>Using this procedure, we assigned a child mortality index (before age 5) to each mother of cases and controls, which allowed us to estimate within-family effects of child mortality. </a:t>
            </a:r>
          </a:p>
          <a:p>
            <a:pPr>
              <a:buFont typeface="Wingdings" pitchFamily="2" charset="2"/>
              <a:buNone/>
            </a:pPr>
            <a:r>
              <a:rPr lang="en-US" sz="2400" smtClean="0"/>
              <a:t> </a:t>
            </a:r>
          </a:p>
          <a:p>
            <a:pPr>
              <a:buFont typeface="Wingdings" pitchFamily="2" charset="2"/>
              <a:buNone/>
            </a:pPr>
            <a:r>
              <a:rPr lang="pt-PT" sz="2800" i="1" smtClean="0"/>
              <a:t>           </a:t>
            </a:r>
            <a:endParaRPr lang="en-US" sz="2800" smtClean="0"/>
          </a:p>
          <a:p>
            <a:pPr eaLnBrk="1" hangingPunct="1">
              <a:buFont typeface="Wingdings" pitchFamily="2" charset="2"/>
              <a:buNone/>
            </a:pPr>
            <a:endParaRPr lang="en-US" sz="18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050"/>
          <p:cNvSpPr>
            <a:spLocks noGrp="1" noChangeArrowheads="1"/>
          </p:cNvSpPr>
          <p:nvPr>
            <p:ph type="title" idx="4294967295"/>
          </p:nvPr>
        </p:nvSpPr>
        <p:spPr>
          <a:xfrm>
            <a:off x="609600" y="533400"/>
            <a:ext cx="8077200" cy="381000"/>
          </a:xfrm>
        </p:spPr>
        <p:txBody>
          <a:bodyPr/>
          <a:lstStyle/>
          <a:p>
            <a:pPr eaLnBrk="1" hangingPunct="1"/>
            <a:r>
              <a:rPr lang="en-US" sz="3600" smtClean="0"/>
              <a:t>Midlife Characteristics </a:t>
            </a:r>
            <a:br>
              <a:rPr lang="en-US" sz="3600" smtClean="0"/>
            </a:br>
            <a:r>
              <a:rPr lang="en-US" sz="3600" smtClean="0"/>
              <a:t>from 1930 census</a:t>
            </a:r>
          </a:p>
        </p:txBody>
      </p:sp>
      <p:sp>
        <p:nvSpPr>
          <p:cNvPr id="19459" name="Text Box 2051"/>
          <p:cNvSpPr txBox="1">
            <a:spLocks noChangeArrowheads="1"/>
          </p:cNvSpPr>
          <p:nvPr/>
        </p:nvSpPr>
        <p:spPr bwMode="auto">
          <a:xfrm>
            <a:off x="685800" y="1524000"/>
            <a:ext cx="8001000" cy="5435600"/>
          </a:xfrm>
          <a:prstGeom prst="rect">
            <a:avLst/>
          </a:prstGeom>
          <a:noFill/>
          <a:ln w="9525">
            <a:noFill/>
            <a:miter lim="800000"/>
            <a:headEnd/>
            <a:tailEnd/>
          </a:ln>
        </p:spPr>
        <p:txBody>
          <a:bodyPr>
            <a:spAutoFit/>
          </a:bodyPr>
          <a:lstStyle/>
          <a:p>
            <a:pPr algn="l">
              <a:spcBef>
                <a:spcPct val="50000"/>
              </a:spcBef>
              <a:buFontTx/>
              <a:buChar char="•"/>
            </a:pPr>
            <a:r>
              <a:rPr lang="en-US" sz="2800" b="1"/>
              <a:t> Type of person’s household </a:t>
            </a:r>
          </a:p>
          <a:p>
            <a:pPr algn="l">
              <a:spcBef>
                <a:spcPct val="50000"/>
              </a:spcBef>
              <a:buFontTx/>
              <a:buChar char="•"/>
            </a:pPr>
            <a:r>
              <a:rPr lang="en-US" sz="2800" b="1"/>
              <a:t> Availability of radio in household </a:t>
            </a:r>
          </a:p>
          <a:p>
            <a:pPr algn="l">
              <a:spcBef>
                <a:spcPct val="50000"/>
              </a:spcBef>
              <a:buFontTx/>
              <a:buChar char="•"/>
            </a:pPr>
            <a:r>
              <a:rPr lang="en-US" sz="2800" b="1"/>
              <a:t> Person’s age at first marriage </a:t>
            </a:r>
          </a:p>
          <a:p>
            <a:pPr algn="l">
              <a:spcBef>
                <a:spcPct val="50000"/>
              </a:spcBef>
              <a:buFontTx/>
              <a:buChar char="•"/>
            </a:pPr>
            <a:r>
              <a:rPr lang="en-US" sz="2800" b="1"/>
              <a:t> Person’s occupation (husband’s occupation in the case of women) </a:t>
            </a:r>
          </a:p>
          <a:p>
            <a:pPr algn="l">
              <a:spcBef>
                <a:spcPct val="50000"/>
              </a:spcBef>
              <a:buFontTx/>
              <a:buChar char="•"/>
            </a:pPr>
            <a:r>
              <a:rPr lang="en-US" sz="2800" b="1"/>
              <a:t> Industry of occupation </a:t>
            </a:r>
          </a:p>
          <a:p>
            <a:pPr algn="l">
              <a:spcBef>
                <a:spcPct val="50000"/>
              </a:spcBef>
              <a:buFontTx/>
              <a:buChar char="•"/>
            </a:pPr>
            <a:r>
              <a:rPr lang="en-US" sz="2800" b="1"/>
              <a:t> Number of children in household </a:t>
            </a:r>
          </a:p>
          <a:p>
            <a:pPr algn="l">
              <a:spcBef>
                <a:spcPct val="50000"/>
              </a:spcBef>
              <a:buFontTx/>
              <a:buChar char="•"/>
            </a:pPr>
            <a:r>
              <a:rPr lang="en-US" sz="2800" b="1"/>
              <a:t> Veteran status, Marital status </a:t>
            </a:r>
          </a:p>
          <a:p>
            <a:pPr algn="l">
              <a:spcBef>
                <a:spcPct val="50000"/>
              </a:spcBef>
            </a:pPr>
            <a:endParaRPr lang="en-US" sz="28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idx="4294967295"/>
          </p:nvPr>
        </p:nvSpPr>
        <p:spPr>
          <a:xfrm>
            <a:off x="914400" y="533400"/>
            <a:ext cx="7772400" cy="1143000"/>
          </a:xfrm>
        </p:spPr>
        <p:txBody>
          <a:bodyPr/>
          <a:lstStyle/>
          <a:p>
            <a:pPr eaLnBrk="1" hangingPunct="1"/>
            <a:r>
              <a:rPr lang="en-US" smtClean="0"/>
              <a:t>Approach </a:t>
            </a:r>
          </a:p>
        </p:txBody>
      </p:sp>
      <p:sp>
        <p:nvSpPr>
          <p:cNvPr id="3075" name="Rectangle 1027"/>
          <p:cNvSpPr>
            <a:spLocks noGrp="1" noChangeArrowheads="1"/>
          </p:cNvSpPr>
          <p:nvPr>
            <p:ph type="subTitle" idx="4294967295"/>
          </p:nvPr>
        </p:nvSpPr>
        <p:spPr>
          <a:xfrm>
            <a:off x="1371600" y="2514600"/>
            <a:ext cx="6934200" cy="2590800"/>
          </a:xfrm>
        </p:spPr>
        <p:txBody>
          <a:bodyPr/>
          <a:lstStyle/>
          <a:p>
            <a:pPr marL="0" indent="0" eaLnBrk="1" hangingPunct="1">
              <a:buFont typeface="Wingdings" pitchFamily="2" charset="2"/>
              <a:buNone/>
            </a:pPr>
            <a:r>
              <a:rPr lang="en-US" dirty="0" smtClean="0"/>
              <a:t>To study “success stories” in long-term avoidance of fatal diseases (survival to 100 years) and factors correlated with this remarkable survival success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0"/>
          <p:cNvSpPr>
            <a:spLocks noGrp="1" noChangeArrowheads="1"/>
          </p:cNvSpPr>
          <p:nvPr>
            <p:ph type="title" idx="4294967295"/>
          </p:nvPr>
        </p:nvSpPr>
        <p:spPr>
          <a:xfrm>
            <a:off x="609600" y="838200"/>
            <a:ext cx="8077200" cy="381000"/>
          </a:xfrm>
        </p:spPr>
        <p:txBody>
          <a:bodyPr/>
          <a:lstStyle/>
          <a:p>
            <a:pPr eaLnBrk="1" hangingPunct="1"/>
            <a:r>
              <a:rPr lang="en-US" sz="3600" smtClean="0"/>
              <a:t>Example of images from 1930 census (controls)</a:t>
            </a:r>
          </a:p>
        </p:txBody>
      </p:sp>
      <p:pic>
        <p:nvPicPr>
          <p:cNvPr id="22531" name="Picture 4" descr="571-c1930a"/>
          <p:cNvPicPr>
            <a:picLocks noChangeAspect="1" noChangeArrowheads="1"/>
          </p:cNvPicPr>
          <p:nvPr/>
        </p:nvPicPr>
        <p:blipFill>
          <a:blip r:embed="rId3" cstate="print"/>
          <a:srcRect/>
          <a:stretch>
            <a:fillRect/>
          </a:stretch>
        </p:blipFill>
        <p:spPr bwMode="auto">
          <a:xfrm>
            <a:off x="304800" y="1828800"/>
            <a:ext cx="6448425" cy="1162050"/>
          </a:xfrm>
          <a:prstGeom prst="rect">
            <a:avLst/>
          </a:prstGeom>
          <a:noFill/>
          <a:ln w="9525">
            <a:noFill/>
            <a:miter lim="800000"/>
            <a:headEnd/>
            <a:tailEnd/>
          </a:ln>
        </p:spPr>
      </p:pic>
      <p:pic>
        <p:nvPicPr>
          <p:cNvPr id="22532" name="Picture 5" descr="571-c1930b"/>
          <p:cNvPicPr>
            <a:picLocks noChangeAspect="1" noChangeArrowheads="1"/>
          </p:cNvPicPr>
          <p:nvPr/>
        </p:nvPicPr>
        <p:blipFill>
          <a:blip r:embed="rId4" cstate="print"/>
          <a:srcRect/>
          <a:stretch>
            <a:fillRect/>
          </a:stretch>
        </p:blipFill>
        <p:spPr bwMode="auto">
          <a:xfrm>
            <a:off x="5153025" y="1828800"/>
            <a:ext cx="3990975" cy="1162050"/>
          </a:xfrm>
          <a:prstGeom prst="rect">
            <a:avLst/>
          </a:prstGeom>
          <a:noFill/>
          <a:ln w="9525">
            <a:noFill/>
            <a:miter lim="800000"/>
            <a:headEnd/>
            <a:tailEnd/>
          </a:ln>
        </p:spPr>
      </p:pic>
      <p:pic>
        <p:nvPicPr>
          <p:cNvPr id="22533" name="Picture 6" descr="596-c1930a"/>
          <p:cNvPicPr>
            <a:picLocks noChangeAspect="1" noChangeArrowheads="1"/>
          </p:cNvPicPr>
          <p:nvPr/>
        </p:nvPicPr>
        <p:blipFill>
          <a:blip r:embed="rId5" cstate="print"/>
          <a:srcRect/>
          <a:stretch>
            <a:fillRect/>
          </a:stretch>
        </p:blipFill>
        <p:spPr bwMode="auto">
          <a:xfrm>
            <a:off x="228600" y="3505200"/>
            <a:ext cx="5229225" cy="1628775"/>
          </a:xfrm>
          <a:prstGeom prst="rect">
            <a:avLst/>
          </a:prstGeom>
          <a:noFill/>
          <a:ln w="9525">
            <a:noFill/>
            <a:miter lim="800000"/>
            <a:headEnd/>
            <a:tailEnd/>
          </a:ln>
        </p:spPr>
      </p:pic>
      <p:pic>
        <p:nvPicPr>
          <p:cNvPr id="22534" name="Picture 7" descr="596-c1930b"/>
          <p:cNvPicPr>
            <a:picLocks noChangeAspect="1" noChangeArrowheads="1"/>
          </p:cNvPicPr>
          <p:nvPr/>
        </p:nvPicPr>
        <p:blipFill>
          <a:blip r:embed="rId6" cstate="print"/>
          <a:srcRect/>
          <a:stretch>
            <a:fillRect/>
          </a:stretch>
        </p:blipFill>
        <p:spPr bwMode="auto">
          <a:xfrm>
            <a:off x="4895850" y="3505200"/>
            <a:ext cx="424815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050"/>
          <p:cNvSpPr>
            <a:spLocks noGrp="1" noChangeArrowheads="1"/>
          </p:cNvSpPr>
          <p:nvPr>
            <p:ph type="title" idx="4294967295"/>
          </p:nvPr>
        </p:nvSpPr>
        <p:spPr>
          <a:xfrm>
            <a:off x="609600" y="838200"/>
            <a:ext cx="8077200" cy="381000"/>
          </a:xfrm>
        </p:spPr>
        <p:txBody>
          <a:bodyPr/>
          <a:lstStyle/>
          <a:p>
            <a:pPr eaLnBrk="1" hangingPunct="1"/>
            <a:r>
              <a:rPr lang="en-US" sz="3600" smtClean="0"/>
              <a:t>Family Characteristics</a:t>
            </a:r>
            <a:br>
              <a:rPr lang="en-US" sz="3600" smtClean="0"/>
            </a:br>
            <a:r>
              <a:rPr lang="en-US" sz="3600" smtClean="0"/>
              <a:t>from genealogy</a:t>
            </a:r>
          </a:p>
        </p:txBody>
      </p:sp>
      <p:sp>
        <p:nvSpPr>
          <p:cNvPr id="20483" name="Text Box 2051"/>
          <p:cNvSpPr txBox="1">
            <a:spLocks noChangeArrowheads="1"/>
          </p:cNvSpPr>
          <p:nvPr/>
        </p:nvSpPr>
        <p:spPr bwMode="auto">
          <a:xfrm>
            <a:off x="609600" y="1981200"/>
            <a:ext cx="8229600" cy="3633788"/>
          </a:xfrm>
          <a:prstGeom prst="rect">
            <a:avLst/>
          </a:prstGeom>
          <a:noFill/>
          <a:ln w="9525">
            <a:noFill/>
            <a:miter lim="800000"/>
            <a:headEnd/>
            <a:tailEnd/>
          </a:ln>
        </p:spPr>
        <p:txBody>
          <a:bodyPr>
            <a:spAutoFit/>
          </a:bodyPr>
          <a:lstStyle/>
          <a:p>
            <a:pPr algn="l">
              <a:spcBef>
                <a:spcPct val="50000"/>
              </a:spcBef>
            </a:pPr>
            <a:endParaRPr lang="en-US" sz="2200" b="1"/>
          </a:p>
          <a:p>
            <a:pPr algn="l">
              <a:spcBef>
                <a:spcPct val="50000"/>
              </a:spcBef>
              <a:buFontTx/>
              <a:buChar char="•"/>
            </a:pPr>
            <a:r>
              <a:rPr lang="en-US" sz="2800" b="1"/>
              <a:t> Information on paternal and maternal lifespan</a:t>
            </a:r>
          </a:p>
          <a:p>
            <a:pPr algn="l">
              <a:spcBef>
                <a:spcPct val="50000"/>
              </a:spcBef>
              <a:buFontTx/>
              <a:buChar char="•"/>
            </a:pPr>
            <a:r>
              <a:rPr lang="en-US" sz="2800" b="1"/>
              <a:t> Paternal and maternal age at person’s birth, </a:t>
            </a:r>
          </a:p>
          <a:p>
            <a:pPr algn="l">
              <a:spcBef>
                <a:spcPct val="50000"/>
              </a:spcBef>
              <a:buFontTx/>
              <a:buChar char="•"/>
            </a:pPr>
            <a:r>
              <a:rPr lang="en-US" sz="2800" b="1"/>
              <a:t> Number of spouses and siblings </a:t>
            </a:r>
          </a:p>
          <a:p>
            <a:pPr algn="l">
              <a:spcBef>
                <a:spcPct val="50000"/>
              </a:spcBef>
              <a:buFontTx/>
              <a:buChar char="•"/>
            </a:pPr>
            <a:r>
              <a:rPr lang="en-US" sz="2800" b="1"/>
              <a:t> Birth order</a:t>
            </a:r>
          </a:p>
          <a:p>
            <a:pPr algn="l">
              <a:spcBef>
                <a:spcPct val="50000"/>
              </a:spcBef>
              <a:buFontTx/>
              <a:buChar char="•"/>
            </a:pPr>
            <a:r>
              <a:rPr lang="en-US" sz="2800" b="1"/>
              <a:t> Season of birth</a:t>
            </a:r>
            <a:endParaRPr lang="en-US" sz="28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050"/>
          <p:cNvSpPr>
            <a:spLocks noGrp="1" noChangeArrowheads="1"/>
          </p:cNvSpPr>
          <p:nvPr>
            <p:ph type="title" idx="4294967295"/>
          </p:nvPr>
        </p:nvSpPr>
        <p:spPr>
          <a:xfrm>
            <a:off x="762000" y="304800"/>
            <a:ext cx="8077200" cy="381000"/>
          </a:xfrm>
        </p:spPr>
        <p:txBody>
          <a:bodyPr/>
          <a:lstStyle/>
          <a:p>
            <a:pPr eaLnBrk="1" hangingPunct="1"/>
            <a:r>
              <a:rPr lang="en-US" sz="3600" smtClean="0"/>
              <a:t>Results</a:t>
            </a:r>
          </a:p>
        </p:txBody>
      </p:sp>
      <p:sp>
        <p:nvSpPr>
          <p:cNvPr id="21507" name="Text Box 2051"/>
          <p:cNvSpPr txBox="1">
            <a:spLocks noChangeArrowheads="1"/>
          </p:cNvSpPr>
          <p:nvPr/>
        </p:nvSpPr>
        <p:spPr bwMode="auto">
          <a:xfrm>
            <a:off x="609600" y="1041400"/>
            <a:ext cx="8229600" cy="5262563"/>
          </a:xfrm>
          <a:prstGeom prst="rect">
            <a:avLst/>
          </a:prstGeom>
          <a:noFill/>
          <a:ln w="9525">
            <a:noFill/>
            <a:miter lim="800000"/>
            <a:headEnd/>
            <a:tailEnd/>
          </a:ln>
        </p:spPr>
        <p:txBody>
          <a:bodyPr>
            <a:spAutoFit/>
          </a:bodyPr>
          <a:lstStyle/>
          <a:p>
            <a:pPr algn="l">
              <a:spcBef>
                <a:spcPct val="50000"/>
              </a:spcBef>
              <a:buFont typeface="Arial" pitchFamily="34" charset="0"/>
              <a:buChar char="•"/>
            </a:pPr>
            <a:r>
              <a:rPr lang="en-US" sz="2800" b="1"/>
              <a:t> Centenarians and controls </a:t>
            </a:r>
            <a:r>
              <a:rPr lang="en-US" sz="2800"/>
              <a:t>had approximately equal sibship sizes on average (7.6 and 7.8 respectively), which are higher compared to the general population in 1900 census (5.6) suggesting larger sizes of families presented in computerized genealogies. </a:t>
            </a:r>
            <a:endParaRPr lang="en-US" sz="2800" b="1"/>
          </a:p>
          <a:p>
            <a:pPr algn="l">
              <a:spcBef>
                <a:spcPct val="50000"/>
              </a:spcBef>
              <a:buFontTx/>
              <a:buChar char="•"/>
            </a:pPr>
            <a:r>
              <a:rPr lang="en-US" sz="2800" b="1"/>
              <a:t> Mean Child Mortality Index (CMI) </a:t>
            </a:r>
            <a:r>
              <a:rPr lang="en-US" sz="2800"/>
              <a:t>in 1900 for families of </a:t>
            </a:r>
            <a:r>
              <a:rPr lang="en-US" sz="2800" b="1"/>
              <a:t>centenarians</a:t>
            </a:r>
            <a:r>
              <a:rPr lang="en-US" sz="2800"/>
              <a:t> is equal to 0.532 (95% CI = 0.480-0.585).</a:t>
            </a:r>
            <a:endParaRPr lang="en-US" sz="2800" b="1"/>
          </a:p>
          <a:p>
            <a:pPr algn="l">
              <a:spcBef>
                <a:spcPct val="50000"/>
              </a:spcBef>
              <a:buFontTx/>
              <a:buChar char="•"/>
            </a:pPr>
            <a:r>
              <a:rPr lang="en-US" sz="2800" b="1"/>
              <a:t> </a:t>
            </a:r>
            <a:r>
              <a:rPr lang="en-US" sz="2800"/>
              <a:t>Mean CMI in 1900 for </a:t>
            </a:r>
            <a:r>
              <a:rPr lang="en-US" sz="2800" b="1"/>
              <a:t>control</a:t>
            </a:r>
            <a:r>
              <a:rPr lang="en-US" sz="2800"/>
              <a:t> families is equal to 0.565 (0.508-0.622).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050"/>
          <p:cNvSpPr>
            <a:spLocks noGrp="1" noChangeArrowheads="1"/>
          </p:cNvSpPr>
          <p:nvPr>
            <p:ph type="title" idx="4294967295"/>
          </p:nvPr>
        </p:nvSpPr>
        <p:spPr>
          <a:xfrm>
            <a:off x="304800" y="0"/>
            <a:ext cx="8610600" cy="1143000"/>
          </a:xfrm>
        </p:spPr>
        <p:txBody>
          <a:bodyPr/>
          <a:lstStyle/>
          <a:p>
            <a:pPr eaLnBrk="1" hangingPunct="1"/>
            <a:r>
              <a:rPr lang="en-US" sz="2800" smtClean="0"/>
              <a:t>Parental longevity, early-life and midlife conditions and survival to age 100. Men</a:t>
            </a:r>
          </a:p>
        </p:txBody>
      </p:sp>
      <p:graphicFrame>
        <p:nvGraphicFramePr>
          <p:cNvPr id="364635" name="Group 91"/>
          <p:cNvGraphicFramePr>
            <a:graphicFrameLocks noGrp="1"/>
          </p:cNvGraphicFramePr>
          <p:nvPr>
            <p:ph idx="4294967295"/>
          </p:nvPr>
        </p:nvGraphicFramePr>
        <p:xfrm>
          <a:off x="457200" y="1371600"/>
          <a:ext cx="8458200" cy="5088890"/>
        </p:xfrm>
        <a:graphic>
          <a:graphicData uri="http://schemas.openxmlformats.org/drawingml/2006/table">
            <a:tbl>
              <a:tblPr/>
              <a:tblGrid>
                <a:gridCol w="3733800"/>
                <a:gridCol w="1371600"/>
                <a:gridCol w="1708150"/>
                <a:gridCol w="1644650"/>
              </a:tblGrid>
              <a:tr h="601345">
                <a:tc gridSpan="4">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800" b="1" i="0" u="none" strike="noStrike" cap="none" normalizeH="0" baseline="0" dirty="0" smtClean="0">
                          <a:ln>
                            <a:noFill/>
                          </a:ln>
                          <a:solidFill>
                            <a:srgbClr val="333333"/>
                          </a:solidFill>
                          <a:effectLst/>
                          <a:latin typeface="Tahoma" pitchFamily="34" charset="0"/>
                        </a:rPr>
                        <a:t>Multivariate logistic regression, N=634  </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646113">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Variable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Odds ratio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95% CI</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P-value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r>
              <a:tr h="555625">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Father lived 80+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1.25-2.41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Mother lived 80+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1.70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1.22-2.37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0.002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Farmer in 1930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1.84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1.30-2.61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Born in North-East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2.00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1.16-3.43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0.012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Born in the second half of year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1.25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defRPr/>
                      </a:pPr>
                      <a:r>
                        <a:rPr kumimoji="0" lang="en-US" sz="2400" b="0" i="0" u="none" strike="noStrike" cap="none" normalizeH="0" baseline="0" dirty="0" smtClean="0">
                          <a:ln>
                            <a:noFill/>
                          </a:ln>
                          <a:solidFill>
                            <a:schemeClr val="tx1"/>
                          </a:solidFill>
                          <a:effectLst/>
                          <a:latin typeface="Tahoma" pitchFamily="34" charset="0"/>
                        </a:rPr>
                        <a:t>0.91-1.74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0.174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smtClean="0">
                          <a:ln>
                            <a:noFill/>
                          </a:ln>
                          <a:solidFill>
                            <a:schemeClr val="tx1"/>
                          </a:solidFill>
                          <a:effectLst/>
                          <a:latin typeface="Tahoma" pitchFamily="34" charset="0"/>
                        </a:rPr>
                        <a:t>Radio in household, 1930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0.85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0.60-1.20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0.352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1" u="none" strike="noStrike" cap="none" normalizeH="0" baseline="0" dirty="0" smtClean="0">
                          <a:ln>
                            <a:noFill/>
                          </a:ln>
                          <a:solidFill>
                            <a:schemeClr val="tx1"/>
                          </a:solidFill>
                          <a:effectLst/>
                          <a:latin typeface="Tahoma" pitchFamily="34" charset="0"/>
                        </a:rPr>
                        <a:t>Child mortality Index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0.53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0.81-1.26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0.934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050"/>
          <p:cNvSpPr>
            <a:spLocks noGrp="1" noChangeArrowheads="1"/>
          </p:cNvSpPr>
          <p:nvPr>
            <p:ph type="title" idx="4294967295"/>
          </p:nvPr>
        </p:nvSpPr>
        <p:spPr>
          <a:xfrm>
            <a:off x="381000" y="152400"/>
            <a:ext cx="8610600" cy="914400"/>
          </a:xfrm>
        </p:spPr>
        <p:txBody>
          <a:bodyPr/>
          <a:lstStyle/>
          <a:p>
            <a:pPr eaLnBrk="1" hangingPunct="1"/>
            <a:r>
              <a:rPr lang="en-US" sz="2800" smtClean="0"/>
              <a:t>Parental longevity, early-life and midlife conditions and survival to age 100, Women</a:t>
            </a:r>
          </a:p>
        </p:txBody>
      </p:sp>
      <p:graphicFrame>
        <p:nvGraphicFramePr>
          <p:cNvPr id="366655" name="Group 63"/>
          <p:cNvGraphicFramePr>
            <a:graphicFrameLocks noGrp="1"/>
          </p:cNvGraphicFramePr>
          <p:nvPr>
            <p:ph idx="4294967295"/>
          </p:nvPr>
        </p:nvGraphicFramePr>
        <p:xfrm>
          <a:off x="457200" y="1219200"/>
          <a:ext cx="8458200" cy="5020945"/>
        </p:xfrm>
        <a:graphic>
          <a:graphicData uri="http://schemas.openxmlformats.org/drawingml/2006/table">
            <a:tbl>
              <a:tblPr/>
              <a:tblGrid>
                <a:gridCol w="4267200"/>
                <a:gridCol w="990600"/>
                <a:gridCol w="1828800"/>
                <a:gridCol w="1371600"/>
              </a:tblGrid>
              <a:tr h="533400">
                <a:tc gridSpan="4">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800" b="1" i="0" u="none" strike="noStrike" cap="none" normalizeH="0" baseline="0" dirty="0" smtClean="0">
                          <a:ln>
                            <a:noFill/>
                          </a:ln>
                          <a:solidFill>
                            <a:srgbClr val="333333"/>
                          </a:solidFill>
                          <a:effectLst/>
                          <a:latin typeface="Tahoma" pitchFamily="34" charset="0"/>
                        </a:rPr>
                        <a:t>Multivariate logistic regression, </a:t>
                      </a:r>
                      <a:r>
                        <a:rPr kumimoji="0" lang="en-US" sz="2400" b="1" i="0" u="none" strike="noStrike" cap="none" normalizeH="0" baseline="0" dirty="0" smtClean="0">
                          <a:ln>
                            <a:noFill/>
                          </a:ln>
                          <a:solidFill>
                            <a:srgbClr val="333333"/>
                          </a:solidFill>
                          <a:effectLst/>
                          <a:latin typeface="Tahoma" pitchFamily="34" charset="0"/>
                        </a:rPr>
                        <a:t>N=815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646113">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Variable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Odds ratio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95% CI</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rgbClr val="333333"/>
                          </a:solidFill>
                          <a:effectLst/>
                          <a:latin typeface="Tahoma" pitchFamily="34" charset="0"/>
                        </a:rPr>
                        <a:t>P-value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ECE"/>
                    </a:solidFill>
                  </a:tcPr>
                </a:tc>
              </a:tr>
              <a:tr h="555625">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Father lived 80+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2.17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1.57-3.00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&lt;0.001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Mother lived 80+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2.13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1.56-2.91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smtClean="0">
                          <a:ln>
                            <a:noFill/>
                          </a:ln>
                          <a:solidFill>
                            <a:schemeClr val="tx1"/>
                          </a:solidFill>
                          <a:effectLst/>
                          <a:latin typeface="Tahoma" pitchFamily="34" charset="0"/>
                        </a:rPr>
                        <a:t>&lt;0.001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smtClean="0">
                          <a:ln>
                            <a:noFill/>
                          </a:ln>
                          <a:solidFill>
                            <a:schemeClr val="tx1"/>
                          </a:solidFill>
                          <a:effectLst/>
                          <a:latin typeface="Tahoma" pitchFamily="34" charset="0"/>
                        </a:rPr>
                        <a:t>Husband farmer in 1930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1.25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0.90-1.73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0.177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Radio in household, 1930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1.71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1.23-2.37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1" i="0" u="none" strike="noStrike" cap="none" normalizeH="0" baseline="0" dirty="0" smtClean="0">
                          <a:ln>
                            <a:noFill/>
                          </a:ln>
                          <a:solidFill>
                            <a:schemeClr val="tx1"/>
                          </a:solidFill>
                          <a:effectLst/>
                          <a:latin typeface="Tahoma" pitchFamily="34" charset="0"/>
                        </a:rPr>
                        <a: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smtClean="0">
                          <a:ln>
                            <a:noFill/>
                          </a:ln>
                          <a:solidFill>
                            <a:schemeClr val="tx1"/>
                          </a:solidFill>
                          <a:effectLst/>
                          <a:latin typeface="Tahoma" pitchFamily="34" charset="0"/>
                        </a:rPr>
                        <a:t>Born in the second half of year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1.27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0.93-1.73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0.173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Born in the North-East region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0.99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0.60-1.64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0.979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1" u="none" strike="noStrike" cap="none" normalizeH="0" baseline="0" dirty="0" smtClean="0">
                          <a:ln>
                            <a:noFill/>
                          </a:ln>
                          <a:solidFill>
                            <a:schemeClr val="tx1"/>
                          </a:solidFill>
                          <a:effectLst/>
                          <a:latin typeface="Tahoma" pitchFamily="34" charset="0"/>
                        </a:rPr>
                        <a:t>Child Mortality Index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0.89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0.72-1.11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8A001A"/>
                        </a:buClr>
                        <a:buSzPct val="70000"/>
                        <a:buFont typeface="Wingdings" pitchFamily="2" charset="2"/>
                        <a:buNone/>
                        <a:tabLst/>
                      </a:pPr>
                      <a:r>
                        <a:rPr kumimoji="0" lang="en-US" sz="2400" b="0" i="0" u="none" strike="noStrike" cap="none" normalizeH="0" baseline="0" dirty="0" smtClean="0">
                          <a:ln>
                            <a:noFill/>
                          </a:ln>
                          <a:solidFill>
                            <a:schemeClr val="tx1"/>
                          </a:solidFill>
                          <a:effectLst/>
                          <a:latin typeface="Tahoma" pitchFamily="34" charset="0"/>
                        </a:rPr>
                        <a:t>0.306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533400"/>
            <a:ext cx="8229600" cy="1143000"/>
          </a:xfrm>
        </p:spPr>
        <p:txBody>
          <a:bodyPr/>
          <a:lstStyle/>
          <a:p>
            <a:r>
              <a:rPr lang="en-US" sz="3600" smtClean="0"/>
              <a:t>Other variables found to be </a:t>
            </a:r>
            <a:br>
              <a:rPr lang="en-US" sz="3600" smtClean="0"/>
            </a:br>
            <a:r>
              <a:rPr lang="en-US" sz="3600" smtClean="0"/>
              <a:t>non-significant in multivariate analyses</a:t>
            </a:r>
            <a:endParaRPr lang="ru-RU" sz="3600" smtClean="0"/>
          </a:p>
        </p:txBody>
      </p:sp>
      <p:sp>
        <p:nvSpPr>
          <p:cNvPr id="25603" name="Rectangle 3"/>
          <p:cNvSpPr>
            <a:spLocks noGrp="1" noChangeArrowheads="1"/>
          </p:cNvSpPr>
          <p:nvPr>
            <p:ph type="body" idx="1"/>
          </p:nvPr>
        </p:nvSpPr>
        <p:spPr>
          <a:xfrm>
            <a:off x="609600" y="2057400"/>
            <a:ext cx="8229600" cy="4572000"/>
          </a:xfrm>
        </p:spPr>
        <p:txBody>
          <a:bodyPr/>
          <a:lstStyle/>
          <a:p>
            <a:pPr>
              <a:lnSpc>
                <a:spcPct val="90000"/>
              </a:lnSpc>
            </a:pPr>
            <a:r>
              <a:rPr lang="en-US" smtClean="0"/>
              <a:t>Parental literacy and immigration status, farm childhood, size of household in 1900, sibship size, father-farmer in 1900</a:t>
            </a:r>
          </a:p>
          <a:p>
            <a:pPr>
              <a:lnSpc>
                <a:spcPct val="90000"/>
              </a:lnSpc>
            </a:pPr>
            <a:r>
              <a:rPr lang="en-US" smtClean="0"/>
              <a:t>Marital status, veteran status, childlessness, age at first marriage</a:t>
            </a:r>
          </a:p>
          <a:p>
            <a:pPr>
              <a:lnSpc>
                <a:spcPct val="90000"/>
              </a:lnSpc>
            </a:pPr>
            <a:r>
              <a:rPr lang="en-US" smtClean="0"/>
              <a:t>Paternal and maternal age at birth, loss of parent before 1910</a:t>
            </a:r>
            <a:endParaRPr lang="ru-RU"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685800" y="228600"/>
            <a:ext cx="8229600" cy="685800"/>
          </a:xfrm>
        </p:spPr>
        <p:txBody>
          <a:bodyPr/>
          <a:lstStyle/>
          <a:p>
            <a:pPr eaLnBrk="1" hangingPunct="1"/>
            <a:r>
              <a:rPr lang="en-US" smtClean="0"/>
              <a:t>Conclusions</a:t>
            </a:r>
          </a:p>
        </p:txBody>
      </p:sp>
      <p:sp>
        <p:nvSpPr>
          <p:cNvPr id="26627" name="Rectangle 3"/>
          <p:cNvSpPr>
            <a:spLocks noGrp="1" noChangeArrowheads="1"/>
          </p:cNvSpPr>
          <p:nvPr>
            <p:ph type="body" idx="4294967295"/>
          </p:nvPr>
        </p:nvSpPr>
        <p:spPr>
          <a:xfrm>
            <a:off x="381000" y="1219200"/>
            <a:ext cx="8458200" cy="5181600"/>
          </a:xfrm>
        </p:spPr>
        <p:txBody>
          <a:bodyPr/>
          <a:lstStyle/>
          <a:p>
            <a:pPr eaLnBrk="1" hangingPunct="1"/>
            <a:r>
              <a:rPr lang="en-US" sz="2800" smtClean="0"/>
              <a:t>Child Mortality Index (CMI) in families of centenarians is not significantly different from CMI in control families suggesting that infectious load during childhood does not influence mortality after age 65 years. </a:t>
            </a:r>
          </a:p>
          <a:p>
            <a:pPr eaLnBrk="1" hangingPunct="1"/>
            <a:endParaRPr lang="en-US" sz="2800" smtClean="0"/>
          </a:p>
          <a:p>
            <a:pPr eaLnBrk="1" hangingPunct="1"/>
            <a:r>
              <a:rPr lang="en-US" sz="2800" smtClean="0"/>
              <a:t>The results of this study suggest that parental longevity and mid-life characteristics rather than childhood infections play an important role in exceptional longevity.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ctrTitle"/>
          </p:nvPr>
        </p:nvSpPr>
        <p:spPr>
          <a:xfrm>
            <a:off x="838200" y="609600"/>
            <a:ext cx="7772400" cy="762000"/>
          </a:xfrm>
        </p:spPr>
        <p:txBody>
          <a:bodyPr/>
          <a:lstStyle/>
          <a:p>
            <a:r>
              <a:rPr lang="en-US" sz="4400" smtClean="0"/>
              <a:t>Acknowledgment</a:t>
            </a:r>
          </a:p>
        </p:txBody>
      </p:sp>
      <p:sp>
        <p:nvSpPr>
          <p:cNvPr id="27651" name="Rectangle 0"/>
          <p:cNvSpPr>
            <a:spLocks noGrp="1" noChangeArrowheads="1"/>
          </p:cNvSpPr>
          <p:nvPr>
            <p:ph type="subTitle" idx="1"/>
          </p:nvPr>
        </p:nvSpPr>
        <p:spPr>
          <a:xfrm>
            <a:off x="1371600" y="1600200"/>
            <a:ext cx="6781800" cy="3886200"/>
          </a:xfrm>
        </p:spPr>
        <p:txBody>
          <a:bodyPr/>
          <a:lstStyle/>
          <a:p>
            <a:r>
              <a:rPr lang="en-US" smtClean="0"/>
              <a:t>This study was made possible thanks to:</a:t>
            </a:r>
          </a:p>
          <a:p>
            <a:endParaRPr lang="en-US" sz="1600" smtClean="0"/>
          </a:p>
          <a:p>
            <a:pPr>
              <a:buFont typeface="Wingdings" pitchFamily="2" charset="2"/>
              <a:buChar char="n"/>
            </a:pPr>
            <a:r>
              <a:rPr lang="en-US" smtClean="0"/>
              <a:t> generous support from the National Institute on Aging                 grant #R01AG028620</a:t>
            </a:r>
            <a:endParaRPr lang="en-US" sz="2800" smtClean="0"/>
          </a:p>
          <a:p>
            <a:pPr>
              <a:buFont typeface="Wingdings" pitchFamily="2" charset="2"/>
              <a:buChar char="n"/>
            </a:pPr>
            <a:endParaRPr lang="en-US" sz="2800" smtClean="0"/>
          </a:p>
          <a:p>
            <a:pPr>
              <a:buFont typeface="Wingdings" pitchFamily="2" charset="2"/>
              <a:buChar char="n"/>
            </a:pPr>
            <a:r>
              <a:rPr lang="en-US" sz="2800" smtClean="0"/>
              <a:t>  stimulating working environment at the Center on Aging, NORC/University of Chicago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685800" y="381000"/>
            <a:ext cx="7772400" cy="2438400"/>
          </a:xfrm>
        </p:spPr>
        <p:txBody>
          <a:bodyPr/>
          <a:lstStyle/>
          <a:p>
            <a:pPr eaLnBrk="1" hangingPunct="1"/>
            <a:r>
              <a:rPr lang="en-US" sz="3200" smtClean="0"/>
              <a:t>For More Information and Updates Please Visit Our </a:t>
            </a:r>
            <a:br>
              <a:rPr lang="en-US" sz="3200" smtClean="0"/>
            </a:br>
            <a:r>
              <a:rPr lang="en-US" sz="3200" smtClean="0"/>
              <a:t>Scientific and Educational Website </a:t>
            </a:r>
            <a:br>
              <a:rPr lang="en-US" sz="3200" smtClean="0"/>
            </a:br>
            <a:r>
              <a:rPr lang="en-US" sz="3200" smtClean="0"/>
              <a:t>on Human Longevity:</a:t>
            </a:r>
          </a:p>
        </p:txBody>
      </p:sp>
      <p:sp>
        <p:nvSpPr>
          <p:cNvPr id="28675" name="Rectangle 3"/>
          <p:cNvSpPr>
            <a:spLocks noGrp="1" noChangeArrowheads="1"/>
          </p:cNvSpPr>
          <p:nvPr>
            <p:ph type="body" idx="4294967295"/>
          </p:nvPr>
        </p:nvSpPr>
        <p:spPr>
          <a:xfrm>
            <a:off x="685800" y="2895600"/>
            <a:ext cx="8229600" cy="1473200"/>
          </a:xfrm>
        </p:spPr>
        <p:txBody>
          <a:bodyPr/>
          <a:lstStyle/>
          <a:p>
            <a:pPr eaLnBrk="1" hangingPunct="1"/>
            <a:r>
              <a:rPr lang="en-US" sz="4000" smtClean="0"/>
              <a:t>http://longevity-science.org</a:t>
            </a:r>
          </a:p>
        </p:txBody>
      </p:sp>
      <p:sp>
        <p:nvSpPr>
          <p:cNvPr id="28676" name="Rectangle 4"/>
          <p:cNvSpPr>
            <a:spLocks noChangeArrowheads="1"/>
          </p:cNvSpPr>
          <p:nvPr/>
        </p:nvSpPr>
        <p:spPr bwMode="auto">
          <a:xfrm>
            <a:off x="762000" y="4038600"/>
            <a:ext cx="7772400" cy="1066800"/>
          </a:xfrm>
          <a:prstGeom prst="rect">
            <a:avLst/>
          </a:prstGeom>
          <a:noFill/>
          <a:ln w="9525">
            <a:noFill/>
            <a:miter lim="800000"/>
            <a:headEnd/>
            <a:tailEnd/>
          </a:ln>
        </p:spPr>
        <p:txBody>
          <a:bodyPr anchor="ctr"/>
          <a:lstStyle/>
          <a:p>
            <a:r>
              <a:rPr lang="en-US" sz="3200" b="1">
                <a:solidFill>
                  <a:srgbClr val="8A001A"/>
                </a:solidFill>
                <a:latin typeface="Tahoma" pitchFamily="34" charset="0"/>
              </a:rPr>
              <a:t>And Please Post Your Comments at our Scientific Discussion Blog: </a:t>
            </a:r>
          </a:p>
        </p:txBody>
      </p:sp>
      <p:sp>
        <p:nvSpPr>
          <p:cNvPr id="28677" name="Rectangle 5"/>
          <p:cNvSpPr>
            <a:spLocks noChangeArrowheads="1"/>
          </p:cNvSpPr>
          <p:nvPr/>
        </p:nvSpPr>
        <p:spPr bwMode="auto">
          <a:xfrm>
            <a:off x="381000" y="5410200"/>
            <a:ext cx="8763000" cy="838200"/>
          </a:xfrm>
          <a:prstGeom prst="rect">
            <a:avLst/>
          </a:prstGeom>
          <a:noFill/>
          <a:ln w="9525">
            <a:noFill/>
            <a:miter lim="800000"/>
            <a:headEnd/>
            <a:tailEnd/>
          </a:ln>
        </p:spPr>
        <p:txBody>
          <a:bodyPr/>
          <a:lstStyle/>
          <a:p>
            <a:pPr marL="342900" indent="-342900" algn="l">
              <a:spcBef>
                <a:spcPct val="20000"/>
              </a:spcBef>
              <a:buClr>
                <a:srgbClr val="8A001A"/>
              </a:buClr>
              <a:buSzPct val="70000"/>
              <a:buFont typeface="Wingdings" pitchFamily="2" charset="2"/>
              <a:buChar char="n"/>
            </a:pPr>
            <a:r>
              <a:rPr lang="en-US" sz="3200" b="1">
                <a:solidFill>
                  <a:srgbClr val="333333"/>
                </a:solidFill>
                <a:latin typeface="Tahoma" pitchFamily="34" charset="0"/>
              </a:rPr>
              <a:t>http://longevity-science.blogspot.com/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381000" y="914400"/>
            <a:ext cx="8493125" cy="414338"/>
          </a:xfrm>
          <a:prstGeom prst="rect">
            <a:avLst/>
          </a:prstGeom>
          <a:noFill/>
          <a:ln w="9525">
            <a:noFill/>
            <a:round/>
            <a:headEnd/>
            <a:tailEnd/>
          </a:ln>
        </p:spPr>
        <p:txBody>
          <a:bodyPr lIns="0" tIns="0" rIns="0" bIns="0"/>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z="1500" b="1">
                <a:solidFill>
                  <a:srgbClr val="000000"/>
                </a:solidFill>
                <a:ea typeface="msgothic"/>
                <a:cs typeface="msgothic"/>
              </a:rPr>
              <a:t>Winnie ain’t quitting now.</a:t>
            </a:r>
          </a:p>
        </p:txBody>
      </p:sp>
      <p:pic>
        <p:nvPicPr>
          <p:cNvPr id="4099" name="Picture 2"/>
          <p:cNvPicPr>
            <a:picLocks noChangeAspect="1" noChangeArrowheads="1"/>
          </p:cNvPicPr>
          <p:nvPr/>
        </p:nvPicPr>
        <p:blipFill>
          <a:blip r:embed="rId3" cstate="print"/>
          <a:srcRect/>
          <a:stretch>
            <a:fillRect/>
          </a:stretch>
        </p:blipFill>
        <p:spPr bwMode="auto">
          <a:xfrm>
            <a:off x="6527800" y="6283325"/>
            <a:ext cx="2533650" cy="504825"/>
          </a:xfrm>
          <a:prstGeom prst="rect">
            <a:avLst/>
          </a:prstGeom>
          <a:noFill/>
          <a:ln w="9525">
            <a:noFill/>
            <a:round/>
            <a:headEnd/>
            <a:tailEnd/>
          </a:ln>
        </p:spPr>
      </p:pic>
      <p:pic>
        <p:nvPicPr>
          <p:cNvPr id="4100" name="Picture 3"/>
          <p:cNvPicPr>
            <a:picLocks noChangeAspect="1" noChangeArrowheads="1"/>
          </p:cNvPicPr>
          <p:nvPr/>
        </p:nvPicPr>
        <p:blipFill>
          <a:blip r:embed="rId4" cstate="print"/>
          <a:srcRect/>
          <a:stretch>
            <a:fillRect/>
          </a:stretch>
        </p:blipFill>
        <p:spPr bwMode="auto">
          <a:xfrm>
            <a:off x="1905000" y="1219200"/>
            <a:ext cx="5391150" cy="4892675"/>
          </a:xfrm>
          <a:prstGeom prst="rect">
            <a:avLst/>
          </a:prstGeom>
          <a:noFill/>
          <a:ln w="9525">
            <a:noFill/>
            <a:round/>
            <a:headEnd/>
            <a:tailEnd/>
          </a:ln>
        </p:spPr>
      </p:pic>
      <p:sp>
        <p:nvSpPr>
          <p:cNvPr id="4101" name="Text Box 4"/>
          <p:cNvSpPr txBox="1">
            <a:spLocks noChangeArrowheads="1"/>
          </p:cNvSpPr>
          <p:nvPr/>
        </p:nvSpPr>
        <p:spPr bwMode="auto">
          <a:xfrm>
            <a:off x="1905000" y="6096000"/>
            <a:ext cx="3917950" cy="231775"/>
          </a:xfrm>
          <a:prstGeom prst="rect">
            <a:avLst/>
          </a:prstGeom>
          <a:noFill/>
          <a:ln w="9525">
            <a:noFill/>
            <a:round/>
            <a:headEnd/>
            <a:tailEnd/>
          </a:ln>
        </p:spPr>
        <p:txBody>
          <a:bodyPr lIns="0" tIns="0" rIns="0" bIns="0"/>
          <a:lstStyle/>
          <a:p>
            <a:pPr>
              <a:tabLst>
                <a:tab pos="655638" algn="l"/>
                <a:tab pos="1312863" algn="l"/>
                <a:tab pos="1968500" algn="l"/>
                <a:tab pos="2625725" algn="l"/>
                <a:tab pos="3282950" algn="l"/>
              </a:tabLst>
            </a:pPr>
            <a:r>
              <a:rPr lang="en-GB" sz="1100" b="1">
                <a:solidFill>
                  <a:srgbClr val="000000"/>
                </a:solidFill>
                <a:ea typeface="msgothic"/>
                <a:cs typeface="msgothic"/>
              </a:rPr>
              <a:t>Smith G D Int. J. Epidemiol. 2011;40:537-562</a:t>
            </a:r>
          </a:p>
        </p:txBody>
      </p:sp>
      <p:sp>
        <p:nvSpPr>
          <p:cNvPr id="4102" name="Text Box 5"/>
          <p:cNvSpPr txBox="1">
            <a:spLocks noChangeArrowheads="1"/>
          </p:cNvSpPr>
          <p:nvPr/>
        </p:nvSpPr>
        <p:spPr bwMode="auto">
          <a:xfrm>
            <a:off x="98425" y="6450013"/>
            <a:ext cx="4930775" cy="3471862"/>
          </a:xfrm>
          <a:prstGeom prst="rect">
            <a:avLst/>
          </a:prstGeom>
          <a:noFill/>
          <a:ln w="9525">
            <a:noFill/>
            <a:round/>
            <a:headEnd/>
            <a:tailEnd/>
          </a:ln>
        </p:spPr>
        <p:txBody>
          <a:bodyPr lIns="0" tIns="0" rIns="0" bIns="0"/>
          <a:lstStyle/>
          <a:p>
            <a:pPr marL="76200" indent="-76200">
              <a:tabLst>
                <a:tab pos="655638" algn="l"/>
                <a:tab pos="1312863" algn="l"/>
                <a:tab pos="1968500" algn="l"/>
                <a:tab pos="2625725" algn="l"/>
                <a:tab pos="3282950" algn="l"/>
                <a:tab pos="3938588" algn="l"/>
                <a:tab pos="4595813" algn="l"/>
              </a:tabLst>
            </a:pPr>
            <a:r>
              <a:rPr lang="en-GB" sz="900">
                <a:solidFill>
                  <a:srgbClr val="000000"/>
                </a:solidFill>
                <a:ea typeface="msgothic"/>
                <a:cs typeface="msgothic"/>
              </a:rPr>
              <a:t>Published by Oxford University Press on behalf of the International Epidemiological Association © The Author 2011; all rights reserved.</a:t>
            </a:r>
          </a:p>
        </p:txBody>
      </p:sp>
      <p:sp>
        <p:nvSpPr>
          <p:cNvPr id="4103" name="TextBox 6"/>
          <p:cNvSpPr txBox="1">
            <a:spLocks noChangeArrowheads="1"/>
          </p:cNvSpPr>
          <p:nvPr/>
        </p:nvSpPr>
        <p:spPr bwMode="auto">
          <a:xfrm>
            <a:off x="533400" y="228600"/>
            <a:ext cx="8153400" cy="641350"/>
          </a:xfrm>
          <a:prstGeom prst="rect">
            <a:avLst/>
          </a:prstGeom>
          <a:noFill/>
          <a:ln w="9525">
            <a:noFill/>
            <a:miter lim="800000"/>
            <a:headEnd/>
            <a:tailEnd/>
          </a:ln>
        </p:spPr>
        <p:txBody>
          <a:bodyPr>
            <a:spAutoFit/>
          </a:bodyPr>
          <a:lstStyle/>
          <a:p>
            <a:r>
              <a:rPr lang="en-US" sz="3600" b="1">
                <a:solidFill>
                  <a:srgbClr val="800000"/>
                </a:solidFill>
              </a:rPr>
              <a:t>An example of incredible resilience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Exceptional longevity in a family of Iowa farmers</a:t>
            </a:r>
          </a:p>
        </p:txBody>
      </p:sp>
      <p:sp>
        <p:nvSpPr>
          <p:cNvPr id="5123" name="Rectangle 3"/>
          <p:cNvSpPr>
            <a:spLocks noGrp="1" noChangeArrowheads="1"/>
          </p:cNvSpPr>
          <p:nvPr>
            <p:ph type="body" idx="1"/>
          </p:nvPr>
        </p:nvSpPr>
        <p:spPr>
          <a:xfrm>
            <a:off x="685800" y="1828800"/>
            <a:ext cx="8229600" cy="4495800"/>
          </a:xfrm>
        </p:spPr>
        <p:txBody>
          <a:bodyPr/>
          <a:lstStyle/>
          <a:p>
            <a:pPr marL="609600" indent="-609600"/>
            <a:r>
              <a:rPr lang="en-US" sz="1800" smtClean="0"/>
              <a:t>Father: Mike Ackerman, Farmer, 1865-1939  lived 74 years</a:t>
            </a:r>
          </a:p>
          <a:p>
            <a:pPr marL="609600" indent="-609600"/>
            <a:r>
              <a:rPr lang="en-US" sz="1800" smtClean="0"/>
              <a:t>Mother: Mary Hassebroek 1870-1961  lived 91 years</a:t>
            </a:r>
          </a:p>
          <a:p>
            <a:pPr marL="609600" indent="-609600"/>
            <a:endParaRPr lang="en-US" sz="1800" smtClean="0"/>
          </a:p>
          <a:p>
            <a:pPr marL="609600" indent="-609600">
              <a:buFont typeface="Wingdings" pitchFamily="2" charset="2"/>
              <a:buAutoNum type="arabicPeriod"/>
            </a:pPr>
            <a:r>
              <a:rPr lang="en-US" sz="1800" smtClean="0"/>
              <a:t>Engelke "Edward" M. Ackerman b: 28 APR 1892 in Iowa  </a:t>
            </a:r>
            <a:r>
              <a:rPr lang="en-US" sz="1800" smtClean="0">
                <a:solidFill>
                  <a:srgbClr val="800000"/>
                </a:solidFill>
              </a:rPr>
              <a:t>101</a:t>
            </a:r>
            <a:r>
              <a:rPr lang="en-US" sz="1800" smtClean="0"/>
              <a:t>  </a:t>
            </a:r>
          </a:p>
          <a:p>
            <a:pPr marL="609600" indent="-609600">
              <a:buFont typeface="Wingdings" pitchFamily="2" charset="2"/>
              <a:buAutoNum type="arabicPeriod"/>
            </a:pPr>
            <a:r>
              <a:rPr lang="en-US" sz="1800" smtClean="0"/>
              <a:t>Fred Ackerman b: 19 JUL 1893 in Iowa                </a:t>
            </a:r>
            <a:r>
              <a:rPr lang="en-US" sz="1800" smtClean="0">
                <a:solidFill>
                  <a:srgbClr val="800000"/>
                </a:solidFill>
              </a:rPr>
              <a:t>103</a:t>
            </a:r>
          </a:p>
          <a:p>
            <a:pPr marL="609600" indent="-609600">
              <a:buFont typeface="Wingdings" pitchFamily="2" charset="2"/>
              <a:buAutoNum type="arabicPeriod"/>
            </a:pPr>
            <a:r>
              <a:rPr lang="en-US" sz="1800" smtClean="0"/>
              <a:t>Harmina "Minnie" Ackerman b: 18 SEP 1895 in Iowa   </a:t>
            </a:r>
            <a:r>
              <a:rPr lang="en-US" sz="1800" smtClean="0">
                <a:solidFill>
                  <a:srgbClr val="800000"/>
                </a:solidFill>
              </a:rPr>
              <a:t>100</a:t>
            </a:r>
          </a:p>
          <a:p>
            <a:pPr marL="609600" indent="-609600">
              <a:buFont typeface="Wingdings" pitchFamily="2" charset="2"/>
              <a:buAutoNum type="arabicPeriod"/>
            </a:pPr>
            <a:r>
              <a:rPr lang="en-US" sz="1800" smtClean="0"/>
              <a:t>Lena Ackerman b: 21 APR 1897 in Iowa             </a:t>
            </a:r>
            <a:r>
              <a:rPr lang="en-US" sz="1800" smtClean="0">
                <a:solidFill>
                  <a:srgbClr val="800000"/>
                </a:solidFill>
              </a:rPr>
              <a:t>105</a:t>
            </a:r>
          </a:p>
          <a:p>
            <a:pPr marL="609600" indent="-609600">
              <a:buFont typeface="Wingdings" pitchFamily="2" charset="2"/>
              <a:buAutoNum type="arabicPeriod"/>
            </a:pPr>
            <a:r>
              <a:rPr lang="en-US" sz="1800" smtClean="0"/>
              <a:t>Peter M. Ackerman b: 26 MAY 1899 in Iowa           86</a:t>
            </a:r>
          </a:p>
          <a:p>
            <a:pPr marL="609600" indent="-609600">
              <a:buFont typeface="Wingdings" pitchFamily="2" charset="2"/>
              <a:buAutoNum type="arabicPeriod"/>
            </a:pPr>
            <a:r>
              <a:rPr lang="en-US" sz="1800" smtClean="0"/>
              <a:t>Martha Ackerman b: 27 APR 1901 in  IA                 95</a:t>
            </a:r>
          </a:p>
          <a:p>
            <a:pPr marL="609600" indent="-609600">
              <a:buFont typeface="Wingdings" pitchFamily="2" charset="2"/>
              <a:buAutoNum type="arabicPeriod"/>
            </a:pPr>
            <a:r>
              <a:rPr lang="en-US" sz="1800" smtClean="0"/>
              <a:t>Grace Ackerman b: 2 OCT 1904 in IA             </a:t>
            </a:r>
            <a:r>
              <a:rPr lang="en-US" sz="1800" smtClean="0">
                <a:solidFill>
                  <a:srgbClr val="800000"/>
                </a:solidFill>
              </a:rPr>
              <a:t>104</a:t>
            </a:r>
          </a:p>
          <a:p>
            <a:pPr marL="609600" indent="-609600">
              <a:buFont typeface="Wingdings" pitchFamily="2" charset="2"/>
              <a:buAutoNum type="arabicPeriod"/>
            </a:pPr>
            <a:r>
              <a:rPr lang="en-US" sz="1800" smtClean="0"/>
              <a:t>Anna Ackerman b: 29 JAN 1907 in IA             </a:t>
            </a:r>
            <a:r>
              <a:rPr lang="en-US" sz="1800" smtClean="0">
                <a:solidFill>
                  <a:srgbClr val="800000"/>
                </a:solidFill>
              </a:rPr>
              <a:t>101</a:t>
            </a:r>
          </a:p>
          <a:p>
            <a:pPr marL="609600" indent="-609600">
              <a:buFont typeface="Wingdings" pitchFamily="2" charset="2"/>
              <a:buAutoNum type="arabicPeriod"/>
            </a:pPr>
            <a:r>
              <a:rPr lang="en-US" sz="1800" smtClean="0"/>
              <a:t>Mitchell Johannes Ackerman b: 25 FEB 1909 in IA      85</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eaLnBrk="1" hangingPunct="1"/>
            <a:r>
              <a:rPr lang="en-US" smtClean="0"/>
              <a:t>Hypothesis</a:t>
            </a:r>
          </a:p>
        </p:txBody>
      </p:sp>
      <p:sp>
        <p:nvSpPr>
          <p:cNvPr id="7171" name="Rectangle 3"/>
          <p:cNvSpPr>
            <a:spLocks noGrp="1" noChangeArrowheads="1"/>
          </p:cNvSpPr>
          <p:nvPr>
            <p:ph type="body" idx="4294967295"/>
          </p:nvPr>
        </p:nvSpPr>
        <p:spPr>
          <a:xfrm>
            <a:off x="685800" y="1905000"/>
            <a:ext cx="8001000" cy="3200400"/>
          </a:xfrm>
        </p:spPr>
        <p:txBody>
          <a:bodyPr/>
          <a:lstStyle/>
          <a:p>
            <a:pPr eaLnBrk="1" hangingPunct="1"/>
            <a:r>
              <a:rPr lang="en-US" sz="3600" smtClean="0"/>
              <a:t>Early exposure to infections decreases chances of survival to advanced ages affecting mortality later in life (Finch, Crimmins, 2004).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ctrTitle"/>
          </p:nvPr>
        </p:nvSpPr>
        <p:spPr>
          <a:xfrm>
            <a:off x="838200" y="2286000"/>
            <a:ext cx="7772400" cy="1143000"/>
          </a:xfrm>
        </p:spPr>
        <p:txBody>
          <a:bodyPr/>
          <a:lstStyle/>
          <a:p>
            <a:pPr eaLnBrk="1" hangingPunct="1"/>
            <a:r>
              <a:rPr lang="en-US" smtClean="0"/>
              <a:t>Studies of centenarians require careful design and serious work on age validation</a:t>
            </a:r>
          </a:p>
        </p:txBody>
      </p:sp>
      <p:sp>
        <p:nvSpPr>
          <p:cNvPr id="6147" name="Text Box 4"/>
          <p:cNvSpPr txBox="1">
            <a:spLocks noChangeArrowheads="1"/>
          </p:cNvSpPr>
          <p:nvPr/>
        </p:nvSpPr>
        <p:spPr bwMode="auto">
          <a:xfrm>
            <a:off x="838200" y="4953000"/>
            <a:ext cx="7315200" cy="946150"/>
          </a:xfrm>
          <a:prstGeom prst="rect">
            <a:avLst/>
          </a:prstGeom>
          <a:noFill/>
          <a:ln w="38100" algn="ctr">
            <a:noFill/>
            <a:miter lim="800000"/>
            <a:headEnd/>
            <a:tailEnd/>
          </a:ln>
        </p:spPr>
        <p:txBody>
          <a:bodyPr>
            <a:spAutoFit/>
          </a:bodyPr>
          <a:lstStyle/>
          <a:p>
            <a:pPr>
              <a:spcBef>
                <a:spcPct val="50000"/>
              </a:spcBef>
            </a:pPr>
            <a:r>
              <a:rPr lang="en-US" sz="2800" b="1"/>
              <a:t>The main problem is to find an appropriate control group</a:t>
            </a:r>
            <a:endParaRPr lang="ru-RU" sz="2800" b="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eaLnBrk="1" hangingPunct="1"/>
            <a:r>
              <a:rPr lang="en-US" dirty="0" smtClean="0"/>
              <a:t>Approach used in this study</a:t>
            </a:r>
            <a:endParaRPr lang="en-US" dirty="0" smtClean="0"/>
          </a:p>
        </p:txBody>
      </p:sp>
      <p:sp>
        <p:nvSpPr>
          <p:cNvPr id="8195" name="Rectangle 3"/>
          <p:cNvSpPr>
            <a:spLocks noGrp="1" noChangeArrowheads="1"/>
          </p:cNvSpPr>
          <p:nvPr>
            <p:ph type="body" idx="4294967295"/>
          </p:nvPr>
        </p:nvSpPr>
        <p:spPr>
          <a:xfrm>
            <a:off x="685800" y="2286000"/>
            <a:ext cx="8001000" cy="2819400"/>
          </a:xfrm>
        </p:spPr>
        <p:txBody>
          <a:bodyPr/>
          <a:lstStyle/>
          <a:p>
            <a:pPr eaLnBrk="1" hangingPunct="1"/>
            <a:r>
              <a:rPr lang="en-US" smtClean="0"/>
              <a:t>Compare centenarians and shorter-lived controls, which are randomly sampled from the same data universe: computerized genealogies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a:lstStyle/>
          <a:p>
            <a:pPr eaLnBrk="1" hangingPunct="1"/>
            <a:r>
              <a:rPr lang="en-US" dirty="0" smtClean="0"/>
              <a:t>Study design</a:t>
            </a:r>
            <a:endParaRPr lang="en-US" dirty="0" smtClean="0"/>
          </a:p>
        </p:txBody>
      </p:sp>
      <p:sp>
        <p:nvSpPr>
          <p:cNvPr id="9219" name="Rectangle 3"/>
          <p:cNvSpPr>
            <a:spLocks noGrp="1" noChangeArrowheads="1"/>
          </p:cNvSpPr>
          <p:nvPr>
            <p:ph type="body" idx="4294967295"/>
          </p:nvPr>
        </p:nvSpPr>
        <p:spPr>
          <a:xfrm>
            <a:off x="685800" y="1447800"/>
            <a:ext cx="8001000" cy="4953000"/>
          </a:xfrm>
        </p:spPr>
        <p:txBody>
          <a:bodyPr/>
          <a:lstStyle/>
          <a:p>
            <a:pPr eaLnBrk="1" hangingPunct="1"/>
            <a:r>
              <a:rPr lang="en-US" smtClean="0"/>
              <a:t>Compare centenarians with their peers born in the same year but died at age 65 years</a:t>
            </a:r>
          </a:p>
          <a:p>
            <a:pPr eaLnBrk="1" hangingPunct="1"/>
            <a:r>
              <a:rPr lang="en-US" smtClean="0"/>
              <a:t>It is assumed that the majority of deaths at age 65 occur due to chronic diseases related to aging rather than injuries or infectious diseases (confirmed by analysis of available death certificates)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050"/>
          <p:cNvSpPr>
            <a:spLocks noGrp="1" noChangeArrowheads="1"/>
          </p:cNvSpPr>
          <p:nvPr>
            <p:ph type="title" idx="4294967295"/>
          </p:nvPr>
        </p:nvSpPr>
        <p:spPr>
          <a:xfrm>
            <a:off x="609600" y="381000"/>
            <a:ext cx="8077200" cy="1143000"/>
          </a:xfrm>
        </p:spPr>
        <p:txBody>
          <a:bodyPr/>
          <a:lstStyle/>
          <a:p>
            <a:pPr eaLnBrk="1" hangingPunct="1"/>
            <a:r>
              <a:rPr lang="en-US" sz="3600" smtClean="0"/>
              <a:t>Case-control study of longevity</a:t>
            </a:r>
          </a:p>
        </p:txBody>
      </p:sp>
      <p:sp>
        <p:nvSpPr>
          <p:cNvPr id="10243" name="Text Box 2051"/>
          <p:cNvSpPr txBox="1">
            <a:spLocks noChangeArrowheads="1"/>
          </p:cNvSpPr>
          <p:nvPr/>
        </p:nvSpPr>
        <p:spPr bwMode="auto">
          <a:xfrm>
            <a:off x="685800" y="1752600"/>
            <a:ext cx="8229600" cy="4151313"/>
          </a:xfrm>
          <a:prstGeom prst="rect">
            <a:avLst/>
          </a:prstGeom>
          <a:noFill/>
          <a:ln w="9525">
            <a:noFill/>
            <a:miter lim="800000"/>
            <a:headEnd/>
            <a:tailEnd/>
          </a:ln>
        </p:spPr>
        <p:txBody>
          <a:bodyPr>
            <a:spAutoFit/>
          </a:bodyPr>
          <a:lstStyle/>
          <a:p>
            <a:pPr algn="l">
              <a:spcBef>
                <a:spcPct val="50000"/>
              </a:spcBef>
            </a:pPr>
            <a:r>
              <a:rPr lang="en-US" sz="2800" b="1">
                <a:solidFill>
                  <a:srgbClr val="800000"/>
                </a:solidFill>
                <a:latin typeface="Tahoma" pitchFamily="34" charset="0"/>
              </a:rPr>
              <a:t>Cases</a:t>
            </a:r>
            <a:r>
              <a:rPr lang="en-US" sz="2800" b="1">
                <a:latin typeface="Tahoma" pitchFamily="34" charset="0"/>
              </a:rPr>
              <a:t> -  765 centenarians survived to age 100 and born in USA in 1890-91</a:t>
            </a:r>
          </a:p>
          <a:p>
            <a:pPr algn="l">
              <a:spcBef>
                <a:spcPct val="50000"/>
              </a:spcBef>
            </a:pPr>
            <a:r>
              <a:rPr lang="en-US" sz="2800" b="1">
                <a:solidFill>
                  <a:srgbClr val="800000"/>
                </a:solidFill>
                <a:latin typeface="Tahoma" pitchFamily="34" charset="0"/>
              </a:rPr>
              <a:t>Controls</a:t>
            </a:r>
            <a:r>
              <a:rPr lang="en-US" sz="2800" b="1">
                <a:latin typeface="Tahoma" pitchFamily="34" charset="0"/>
              </a:rPr>
              <a:t> – 783 their shorter-lived peers born in USA in 1890-91 and died at age 65 years</a:t>
            </a:r>
          </a:p>
          <a:p>
            <a:pPr algn="l">
              <a:spcBef>
                <a:spcPct val="50000"/>
              </a:spcBef>
            </a:pPr>
            <a:r>
              <a:rPr lang="en-US" sz="2800" b="1">
                <a:solidFill>
                  <a:srgbClr val="800000"/>
                </a:solidFill>
                <a:latin typeface="Tahoma" pitchFamily="34" charset="0"/>
              </a:rPr>
              <a:t>Method</a:t>
            </a:r>
            <a:r>
              <a:rPr lang="en-US" sz="2800" b="1">
                <a:latin typeface="Tahoma" pitchFamily="34" charset="0"/>
              </a:rPr>
              <a:t>: Multivariate logistic regression</a:t>
            </a:r>
          </a:p>
          <a:p>
            <a:pPr algn="l">
              <a:spcBef>
                <a:spcPct val="50000"/>
              </a:spcBef>
            </a:pPr>
            <a:r>
              <a:rPr lang="en-US" sz="2800" b="1">
                <a:latin typeface="Tahoma" pitchFamily="34" charset="0"/>
              </a:rPr>
              <a:t>Genealogical records were linked to 1900 and 1930 US censuses providing a rich set of variables</a:t>
            </a:r>
            <a:endParaRPr lang="en-US" sz="2800" b="1">
              <a:solidFill>
                <a:schemeClr val="tx2"/>
              </a:solidFill>
              <a:latin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Longevity3</Template>
  <TotalTime>850199</TotalTime>
  <Words>1463</Words>
  <Application>Microsoft Office PowerPoint</Application>
  <PresentationFormat>On-screen Show (4:3)</PresentationFormat>
  <Paragraphs>217</Paragraphs>
  <Slides>28</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Tahoma</vt:lpstr>
      <vt:lpstr>Wingdings</vt:lpstr>
      <vt:lpstr>Times New Roman</vt:lpstr>
      <vt:lpstr>msgothic</vt:lpstr>
      <vt:lpstr>1_Default Design</vt:lpstr>
      <vt:lpstr>Childhood Exposure to Infections and Exceptional Longevity</vt:lpstr>
      <vt:lpstr>Approach </vt:lpstr>
      <vt:lpstr>Slide 3</vt:lpstr>
      <vt:lpstr>Exceptional longevity in a family of Iowa farmers</vt:lpstr>
      <vt:lpstr>Hypothesis</vt:lpstr>
      <vt:lpstr>Studies of centenarians require careful design and serious work on age validation</vt:lpstr>
      <vt:lpstr>Approach used in this study</vt:lpstr>
      <vt:lpstr>Study design</vt:lpstr>
      <vt:lpstr>Case-control study of longevity</vt:lpstr>
      <vt:lpstr>Age validation is a key moment in human longevity studies</vt:lpstr>
      <vt:lpstr>Genealogies and 1900 and 1930 censuses provide three types of variables</vt:lpstr>
      <vt:lpstr>Early-life characteristics</vt:lpstr>
      <vt:lpstr>A typical image of ‘centenarian’ family in 1900 census</vt:lpstr>
      <vt:lpstr>Infectious burden</vt:lpstr>
      <vt:lpstr>Child Mortality Index</vt:lpstr>
      <vt:lpstr>Child Mortality Index, Estimation</vt:lpstr>
      <vt:lpstr>Child Mortality Index, Estimation (2)</vt:lpstr>
      <vt:lpstr>Child Mortality Index, Estimation (2)</vt:lpstr>
      <vt:lpstr>Midlife Characteristics  from 1930 census</vt:lpstr>
      <vt:lpstr>Example of images from 1930 census (controls)</vt:lpstr>
      <vt:lpstr>Family Characteristics from genealogy</vt:lpstr>
      <vt:lpstr>Results</vt:lpstr>
      <vt:lpstr>Parental longevity, early-life and midlife conditions and survival to age 100. Men</vt:lpstr>
      <vt:lpstr>Parental longevity, early-life and midlife conditions and survival to age 100, Women</vt:lpstr>
      <vt:lpstr>Other variables found to be  non-significant in multivariate analyses</vt:lpstr>
      <vt:lpstr>Conclusions</vt:lpstr>
      <vt:lpstr>Acknowledgment</vt:lpstr>
      <vt:lpstr>For More Information and Updates Please Visit Our  Scientific and Educational Website  on Human Longevity:</vt:lpstr>
    </vt:vector>
  </TitlesOfParts>
  <Company>NORC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Specific   Effects   of   Early-Life   Events   on   Adult   Lifespan</dc:title>
  <dc:creator>Natalia Gavrilova</dc:creator>
  <cp:lastModifiedBy>Natalia</cp:lastModifiedBy>
  <cp:revision>1442</cp:revision>
  <dcterms:created xsi:type="dcterms:W3CDTF">2001-03-26T21:13:52Z</dcterms:created>
  <dcterms:modified xsi:type="dcterms:W3CDTF">2014-04-28T23:32:51Z</dcterms:modified>
</cp:coreProperties>
</file>