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257" r:id="rId3"/>
    <p:sldId id="258" r:id="rId4"/>
    <p:sldId id="265" r:id="rId5"/>
    <p:sldId id="259" r:id="rId6"/>
    <p:sldId id="261" r:id="rId7"/>
    <p:sldId id="262" r:id="rId8"/>
    <p:sldId id="270" r:id="rId9"/>
    <p:sldId id="271" r:id="rId10"/>
    <p:sldId id="282" r:id="rId11"/>
    <p:sldId id="263" r:id="rId12"/>
    <p:sldId id="283" r:id="rId13"/>
    <p:sldId id="264" r:id="rId14"/>
    <p:sldId id="260" r:id="rId15"/>
    <p:sldId id="266" r:id="rId16"/>
    <p:sldId id="267" r:id="rId17"/>
    <p:sldId id="268" r:id="rId18"/>
    <p:sldId id="272" r:id="rId19"/>
    <p:sldId id="273" r:id="rId20"/>
    <p:sldId id="274" r:id="rId21"/>
    <p:sldId id="278" r:id="rId22"/>
    <p:sldId id="275" r:id="rId23"/>
    <p:sldId id="276" r:id="rId24"/>
    <p:sldId id="279" r:id="rId25"/>
    <p:sldId id="277" r:id="rId26"/>
    <p:sldId id="269" r:id="rId27"/>
    <p:sldId id="280" r:id="rId28"/>
    <p:sldId id="285" r:id="rId29"/>
    <p:sldId id="284" r:id="rId30"/>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ヒラギノ角ゴ Pro W3" pitchFamily="-127"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ヒラギノ角ゴ Pro W3" pitchFamily="-127"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ヒラギノ角ゴ Pro W3" pitchFamily="-127"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ヒラギノ角ゴ Pro W3" pitchFamily="-127"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ヒラギノ角ゴ Pro W3" pitchFamily="-127" charset="-128"/>
        <a:cs typeface="+mn-cs"/>
      </a:defRPr>
    </a:lvl5pPr>
    <a:lvl6pPr marL="2286000" algn="l" defTabSz="914400" rtl="0" eaLnBrk="1" latinLnBrk="0" hangingPunct="1">
      <a:defRPr sz="2400" kern="1200">
        <a:solidFill>
          <a:schemeClr val="tx1"/>
        </a:solidFill>
        <a:latin typeface="Calibri" pitchFamily="34" charset="0"/>
        <a:ea typeface="ヒラギノ角ゴ Pro W3" pitchFamily="-127" charset="-128"/>
        <a:cs typeface="+mn-cs"/>
      </a:defRPr>
    </a:lvl6pPr>
    <a:lvl7pPr marL="2743200" algn="l" defTabSz="914400" rtl="0" eaLnBrk="1" latinLnBrk="0" hangingPunct="1">
      <a:defRPr sz="2400" kern="1200">
        <a:solidFill>
          <a:schemeClr val="tx1"/>
        </a:solidFill>
        <a:latin typeface="Calibri" pitchFamily="34" charset="0"/>
        <a:ea typeface="ヒラギノ角ゴ Pro W3" pitchFamily="-127" charset="-128"/>
        <a:cs typeface="+mn-cs"/>
      </a:defRPr>
    </a:lvl7pPr>
    <a:lvl8pPr marL="3200400" algn="l" defTabSz="914400" rtl="0" eaLnBrk="1" latinLnBrk="0" hangingPunct="1">
      <a:defRPr sz="2400" kern="1200">
        <a:solidFill>
          <a:schemeClr val="tx1"/>
        </a:solidFill>
        <a:latin typeface="Calibri" pitchFamily="34" charset="0"/>
        <a:ea typeface="ヒラギノ角ゴ Pro W3" pitchFamily="-127" charset="-128"/>
        <a:cs typeface="+mn-cs"/>
      </a:defRPr>
    </a:lvl8pPr>
    <a:lvl9pPr marL="3657600" algn="l" defTabSz="914400" rtl="0" eaLnBrk="1" latinLnBrk="0" hangingPunct="1">
      <a:defRPr sz="2400" kern="1200">
        <a:solidFill>
          <a:schemeClr val="tx1"/>
        </a:solidFill>
        <a:latin typeface="Calibri" pitchFamily="34" charset="0"/>
        <a:ea typeface="ヒラギノ角ゴ Pro W3" pitchFamily="-127"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y  Linda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083A"/>
    <a:srgbClr val="AD0B3E"/>
    <a:srgbClr val="B3063C"/>
    <a:srgbClr val="FFFFFF"/>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75" autoAdjust="0"/>
  </p:normalViewPr>
  <p:slideViewPr>
    <p:cSldViewPr snapToObjects="1">
      <p:cViewPr varScale="1">
        <p:scale>
          <a:sx n="83" d="100"/>
          <a:sy n="83" d="100"/>
        </p:scale>
        <p:origin x="-1584" y="-96"/>
      </p:cViewPr>
      <p:guideLst>
        <p:guide orient="horz" pos="4104"/>
        <p:guide orient="horz" pos="312"/>
        <p:guide pos="5536"/>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nnie\Documents\Dr.%20Lindau\NEJM-Figure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6"/>
  <c:clrMapOvr bg1="lt1" tx1="dk1" bg2="lt2" tx2="dk2" accent1="accent1" accent2="accent2" accent3="accent3" accent4="accent4" accent5="accent5" accent6="accent6" hlink="hlink" folHlink="folHlink"/>
  <c:chart>
    <c:title>
      <c:tx>
        <c:rich>
          <a:bodyPr/>
          <a:lstStyle/>
          <a:p>
            <a:pPr>
              <a:defRPr/>
            </a:pPr>
            <a:r>
              <a:rPr lang="en-US" dirty="0" err="1"/>
              <a:t>Meisels</a:t>
            </a:r>
            <a:r>
              <a:rPr lang="en-US" dirty="0"/>
              <a:t>, 1966</a:t>
            </a:r>
          </a:p>
        </c:rich>
      </c:tx>
    </c:title>
    <c:plotArea>
      <c:layout/>
      <c:barChart>
        <c:barDir val="col"/>
        <c:grouping val="clustered"/>
        <c:ser>
          <c:idx val="0"/>
          <c:order val="0"/>
          <c:tx>
            <c:v>Meisel's data, N=2,761</c:v>
          </c:tx>
          <c:spPr>
            <a:solidFill>
              <a:srgbClr val="000000"/>
            </a:solidFill>
          </c:spPr>
          <c:dLbls>
            <c:dLbl>
              <c:idx val="0"/>
              <c:layout>
                <c:manualLayout>
                  <c:x val="-1.5432098765432115E-3"/>
                  <c:y val="-2.0202020202020211E-2"/>
                </c:manualLayout>
              </c:layout>
              <c:tx>
                <c:rich>
                  <a:bodyPr/>
                  <a:lstStyle/>
                  <a:p>
                    <a:r>
                      <a:rPr lang="en-US" dirty="0" smtClean="0"/>
                      <a:t>1,124</a:t>
                    </a:r>
                    <a:endParaRPr lang="en-US" dirty="0"/>
                  </a:p>
                </c:rich>
              </c:tx>
              <c:showVal val="1"/>
            </c:dLbl>
            <c:dLbl>
              <c:idx val="1"/>
              <c:layout>
                <c:manualLayout>
                  <c:x val="0"/>
                  <c:y val="-3.5353535353535311E-2"/>
                </c:manualLayout>
              </c:layout>
              <c:tx>
                <c:rich>
                  <a:bodyPr/>
                  <a:lstStyle/>
                  <a:p>
                    <a:r>
                      <a:rPr lang="en-US" dirty="0" smtClean="0"/>
                      <a:t>728</a:t>
                    </a:r>
                    <a:endParaRPr lang="en-US" dirty="0"/>
                  </a:p>
                </c:rich>
              </c:tx>
              <c:showVal val="1"/>
            </c:dLbl>
            <c:dLbl>
              <c:idx val="2"/>
              <c:layout>
                <c:manualLayout>
                  <c:x val="-1.5432098765432712E-3"/>
                  <c:y val="-4.5454545454545511E-2"/>
                </c:manualLayout>
              </c:layout>
              <c:tx>
                <c:rich>
                  <a:bodyPr/>
                  <a:lstStyle/>
                  <a:p>
                    <a:r>
                      <a:rPr lang="en-US" dirty="0" smtClean="0"/>
                      <a:t>498</a:t>
                    </a:r>
                    <a:endParaRPr lang="en-US" dirty="0"/>
                  </a:p>
                </c:rich>
              </c:tx>
              <c:showVal val="1"/>
            </c:dLbl>
            <c:dLbl>
              <c:idx val="3"/>
              <c:tx>
                <c:rich>
                  <a:bodyPr/>
                  <a:lstStyle/>
                  <a:p>
                    <a:r>
                      <a:rPr lang="en-US" smtClean="0"/>
                      <a:t>269</a:t>
                    </a:r>
                    <a:endParaRPr lang="en-US"/>
                  </a:p>
                </c:rich>
              </c:tx>
              <c:showVal val="1"/>
            </c:dLbl>
            <c:dLbl>
              <c:idx val="4"/>
              <c:tx>
                <c:rich>
                  <a:bodyPr/>
                  <a:lstStyle/>
                  <a:p>
                    <a:r>
                      <a:rPr lang="en-US" smtClean="0"/>
                      <a:t>105</a:t>
                    </a:r>
                    <a:endParaRPr lang="en-US"/>
                  </a:p>
                </c:rich>
              </c:tx>
              <c:showVal val="1"/>
            </c:dLbl>
            <c:dLbl>
              <c:idx val="5"/>
              <c:tx>
                <c:rich>
                  <a:bodyPr/>
                  <a:lstStyle/>
                  <a:p>
                    <a:r>
                      <a:rPr lang="en-US" smtClean="0"/>
                      <a:t>37</a:t>
                    </a:r>
                    <a:endParaRPr lang="en-US"/>
                  </a:p>
                </c:rich>
              </c:tx>
              <c:showVal val="1"/>
            </c:dLbl>
            <c:numFmt formatCode="General" sourceLinked="0"/>
            <c:showVal val="1"/>
          </c:dLbls>
          <c:cat>
            <c:strRef>
              <c:f>Sheet2!$B$68:$B$73</c:f>
              <c:strCache>
                <c:ptCount val="6"/>
                <c:pt idx="0">
                  <c:v>55-59</c:v>
                </c:pt>
                <c:pt idx="1">
                  <c:v>60-64</c:v>
                </c:pt>
                <c:pt idx="2">
                  <c:v>65-69</c:v>
                </c:pt>
                <c:pt idx="3">
                  <c:v>70-74</c:v>
                </c:pt>
                <c:pt idx="4">
                  <c:v>75-79</c:v>
                </c:pt>
                <c:pt idx="5">
                  <c:v>&gt; 80</c:v>
                </c:pt>
              </c:strCache>
            </c:strRef>
          </c:cat>
          <c:val>
            <c:numRef>
              <c:f>Sheet2!$C$47:$C$52</c:f>
              <c:numCache>
                <c:formatCode>General</c:formatCode>
                <c:ptCount val="6"/>
                <c:pt idx="0">
                  <c:v>38.300000000000004</c:v>
                </c:pt>
                <c:pt idx="1">
                  <c:v>32.300000000000004</c:v>
                </c:pt>
                <c:pt idx="2">
                  <c:v>31.7</c:v>
                </c:pt>
                <c:pt idx="3">
                  <c:v>25.5</c:v>
                </c:pt>
                <c:pt idx="4">
                  <c:v>30.5</c:v>
                </c:pt>
                <c:pt idx="5">
                  <c:v>23.7</c:v>
                </c:pt>
              </c:numCache>
            </c:numRef>
          </c:val>
        </c:ser>
        <c:axId val="32721152"/>
        <c:axId val="32727424"/>
      </c:barChart>
      <c:catAx>
        <c:axId val="32721152"/>
        <c:scaling>
          <c:orientation val="minMax"/>
        </c:scaling>
        <c:axPos val="b"/>
        <c:title>
          <c:tx>
            <c:rich>
              <a:bodyPr/>
              <a:lstStyle/>
              <a:p>
                <a:pPr>
                  <a:defRPr/>
                </a:pPr>
                <a:r>
                  <a:rPr lang="en-US" dirty="0" smtClean="0"/>
                  <a:t>Age (years)</a:t>
                </a:r>
                <a:endParaRPr lang="en-US" dirty="0"/>
              </a:p>
            </c:rich>
          </c:tx>
        </c:title>
        <c:numFmt formatCode="General" sourceLinked="1"/>
        <c:tickLblPos val="nextTo"/>
        <c:crossAx val="32727424"/>
        <c:crosses val="autoZero"/>
        <c:auto val="1"/>
        <c:lblAlgn val="ctr"/>
        <c:lblOffset val="100"/>
      </c:catAx>
      <c:valAx>
        <c:axId val="32727424"/>
        <c:scaling>
          <c:orientation val="minMax"/>
        </c:scaling>
        <c:axPos val="l"/>
        <c:majorGridlines/>
        <c:title>
          <c:tx>
            <c:rich>
              <a:bodyPr rot="-5400000" vert="horz"/>
              <a:lstStyle/>
              <a:p>
                <a:pPr>
                  <a:defRPr/>
                </a:pPr>
                <a:r>
                  <a:rPr lang="en-US"/>
                  <a:t>Maturation Value</a:t>
                </a:r>
              </a:p>
            </c:rich>
          </c:tx>
        </c:title>
        <c:numFmt formatCode="General" sourceLinked="1"/>
        <c:tickLblPos val="nextTo"/>
        <c:crossAx val="32721152"/>
        <c:crosses val="autoZero"/>
        <c:crossBetween val="between"/>
      </c:valAx>
    </c:plotArea>
    <c:plotVisOnly val="1"/>
    <c:dispBlanksAs val="gap"/>
  </c:chart>
  <c:txPr>
    <a:bodyPr/>
    <a:lstStyle/>
    <a:p>
      <a:pPr>
        <a:defRPr sz="180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fld id="{33673E97-EB1B-4B00-A058-3B6A9A64DA0D}" type="datetimeFigureOut">
              <a:rPr lang="en-US" altLang="en-US"/>
              <a:pPr/>
              <a:t>4/28/2014</a:t>
            </a:fld>
            <a:endParaRPr lang="en-US" alt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82557781-F47B-464F-947B-7475A27EC35F}"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19128361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fld id="{A8BC4F69-8AE1-462A-934B-9FF77C6B743D}" type="datetimeFigureOut">
              <a:rPr lang="en-US" altLang="en-US"/>
              <a:pPr/>
              <a:t>4/28/2014</a:t>
            </a:fld>
            <a:endParaRPr lang="en-US" alt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4984FAC6-878A-4FCE-ABCD-7D59853F0FA0}"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10695568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added</a:t>
            </a:r>
            <a:r>
              <a:rPr lang="en-US" baseline="0" dirty="0" smtClean="0"/>
              <a:t> the project logo, as we want to encourage them to use the data.</a:t>
            </a:r>
          </a:p>
          <a:p>
            <a:r>
              <a:rPr lang="en-US" baseline="0" dirty="0" smtClean="0"/>
              <a:t>I also added the IMB logo—we are a multidisciplinary team, which is cool.  I took out the center logo, as it is covered by CCBAR</a:t>
            </a:r>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eaLnBrk="1" hangingPunct="1"/>
            <a:endParaRPr lang="en-US" altLang="en-US" dirty="0" smtClean="0">
              <a:ea typeface="ＭＳ Ｐゴシック" pitchFamily="34" charset="-128"/>
            </a:endParaRPr>
          </a:p>
          <a:p>
            <a:pPr marL="231115" indent="-231115" eaLnBrk="1" hangingPunct="1">
              <a:buAutoNum type="arabicPeriod" startAt="3"/>
            </a:pPr>
            <a:r>
              <a:rPr lang="en-US" altLang="en-US" dirty="0" smtClean="0">
                <a:ea typeface="ＭＳ Ｐゴシック" pitchFamily="34" charset="-128"/>
              </a:rPr>
              <a:t>Gynecologists use the maturation value to diagnose patients with vaginal atrophy. </a:t>
            </a:r>
          </a:p>
          <a:p>
            <a:pPr marL="231115" indent="-231115" eaLnBrk="1" hangingPunct="1">
              <a:buAutoNum type="arabicPeriod" startAt="3"/>
            </a:pPr>
            <a:r>
              <a:rPr lang="en-US" altLang="en-US" dirty="0" smtClean="0">
                <a:ea typeface="ＭＳ Ｐゴシック" pitchFamily="34" charset="-128"/>
              </a:rPr>
              <a:t>It is based only on the %</a:t>
            </a:r>
            <a:r>
              <a:rPr lang="en-US" altLang="en-US" baseline="0" dirty="0" smtClean="0">
                <a:ea typeface="ＭＳ Ｐゴシック" pitchFamily="34" charset="-128"/>
              </a:rPr>
              <a:t> of superficial and intermediate </a:t>
            </a:r>
            <a:r>
              <a:rPr lang="en-US" altLang="en-US" baseline="0" dirty="0" err="1" smtClean="0">
                <a:ea typeface="ＭＳ Ｐゴシック" pitchFamily="34" charset="-128"/>
              </a:rPr>
              <a:t>cells.</a:t>
            </a:r>
            <a:r>
              <a:rPr lang="en-US" altLang="en-US" dirty="0" err="1" smtClean="0">
                <a:ea typeface="ＭＳ Ｐゴシック" pitchFamily="34" charset="-128"/>
              </a:rPr>
              <a:t>The</a:t>
            </a:r>
            <a:r>
              <a:rPr lang="en-US" altLang="en-US" dirty="0" smtClean="0">
                <a:ea typeface="ＭＳ Ｐゴシック" pitchFamily="34" charset="-128"/>
              </a:rPr>
              <a:t> closer the maturation value is to zero, the more atrophic the epithelial tissue. </a:t>
            </a:r>
          </a:p>
          <a:p>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12</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100687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altLang="en-US" dirty="0" smtClean="0">
                <a:ea typeface="ＭＳ Ｐゴシック" pitchFamily="34" charset="-128"/>
              </a:rPr>
              <a:t>In contrast to a single serum or salivary hormone assay, MV of the vaginal epithelium </a:t>
            </a:r>
          </a:p>
          <a:p>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13</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255967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FontTx/>
              <a:buAutoNum type="arabicPeriod"/>
            </a:pPr>
            <a:r>
              <a:rPr lang="en-US" altLang="en-US" dirty="0" smtClean="0">
                <a:ea typeface="ＭＳ Ｐゴシック" pitchFamily="34" charset="-128"/>
              </a:rPr>
              <a:t>This figure comes from the benchmark study on the  mean maturation value at different </a:t>
            </a:r>
            <a:r>
              <a:rPr lang="en-US" altLang="en-US" u="sng" dirty="0" smtClean="0">
                <a:ea typeface="ＭＳ Ｐゴシック" pitchFamily="34" charset="-128"/>
              </a:rPr>
              <a:t>ages</a:t>
            </a:r>
            <a:r>
              <a:rPr lang="en-US" altLang="en-US" dirty="0" smtClean="0">
                <a:ea typeface="ＭＳ Ｐゴシック" pitchFamily="34" charset="-128"/>
              </a:rPr>
              <a:t>.  These data come from a  clinical sample of women seeking care for gynecologic complaints. Study subjects are clustered in the lower end of the age spectrum. As you can see, the mean maturation value declines across age groups. </a:t>
            </a:r>
          </a:p>
          <a:p>
            <a:pPr marL="231115" indent="-231115"/>
            <a:endParaRPr lang="en-US" altLang="en-US" dirty="0" smtClean="0">
              <a:ea typeface="ＭＳ Ｐゴシック" pitchFamily="34" charset="-128"/>
            </a:endParaRPr>
          </a:p>
          <a:p>
            <a:pPr marL="231115" indent="-231115"/>
            <a:r>
              <a:rPr lang="en-US" altLang="en-US" dirty="0" smtClean="0">
                <a:ea typeface="ＭＳ Ｐゴシック" pitchFamily="34" charset="-128"/>
              </a:rPr>
              <a:t>2.  These data were collected from 1961 – 1966. Since the 1960s, widespread shifts in the use of estrogen have occurred .  These changes include not only postmenopausal estrogen therapy , but also hormonal contraception and [possibly] increased exposure to environmental estrogen. Population based norms for vaginal cytology have not been established for older women.</a:t>
            </a:r>
          </a:p>
          <a:p>
            <a:pPr marL="231115" indent="-231115">
              <a:buFontTx/>
              <a:buAutoNum type="arabicPeriod"/>
            </a:pPr>
            <a:endParaRPr lang="en-US" altLang="en-US" dirty="0" smtClean="0">
              <a:ea typeface="ＭＳ Ｐゴシック" pitchFamily="34" charset="-128"/>
            </a:endParaRPr>
          </a:p>
          <a:p>
            <a:pPr marL="231115" indent="-231115"/>
            <a:r>
              <a:rPr lang="en-US" altLang="en-US" dirty="0" err="1" smtClean="0">
                <a:ea typeface="ＭＳ Ｐゴシック" pitchFamily="34" charset="-128"/>
              </a:rPr>
              <a:t>Meisels</a:t>
            </a:r>
            <a:r>
              <a:rPr lang="en-US" altLang="en-US" dirty="0" smtClean="0">
                <a:ea typeface="ＭＳ Ｐゴシック" pitchFamily="34" charset="-128"/>
              </a:rPr>
              <a:t>, A. The menopause: A </a:t>
            </a:r>
            <a:r>
              <a:rPr lang="en-US" altLang="en-US" dirty="0" err="1" smtClean="0">
                <a:ea typeface="ＭＳ Ｐゴシック" pitchFamily="34" charset="-128"/>
              </a:rPr>
              <a:t>cytohormonal</a:t>
            </a:r>
            <a:r>
              <a:rPr lang="en-US" altLang="en-US" dirty="0" smtClean="0">
                <a:ea typeface="ＭＳ Ｐゴシック" pitchFamily="34" charset="-128"/>
              </a:rPr>
              <a:t> study. </a:t>
            </a:r>
            <a:r>
              <a:rPr lang="en-US" altLang="en-US" dirty="0" err="1" smtClean="0">
                <a:ea typeface="ＭＳ Ｐゴシック" pitchFamily="34" charset="-128"/>
              </a:rPr>
              <a:t>Acta</a:t>
            </a:r>
            <a:r>
              <a:rPr lang="en-US" altLang="en-US" dirty="0" smtClean="0">
                <a:ea typeface="ＭＳ Ｐゴシック" pitchFamily="34" charset="-128"/>
              </a:rPr>
              <a:t> </a:t>
            </a:r>
            <a:r>
              <a:rPr lang="en-US" altLang="en-US" dirty="0" err="1" smtClean="0">
                <a:ea typeface="ＭＳ Ｐゴシック" pitchFamily="34" charset="-128"/>
              </a:rPr>
              <a:t>Cytol</a:t>
            </a:r>
            <a:r>
              <a:rPr lang="en-US" altLang="en-US" dirty="0" smtClean="0">
                <a:ea typeface="ＭＳ Ｐゴシック" pitchFamily="34" charset="-128"/>
              </a:rPr>
              <a:t> 1966 Jan – Feb; 10(1): 49 – 55.</a:t>
            </a:r>
          </a:p>
          <a:p>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15</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124883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Point out that this shows the relationship</a:t>
            </a:r>
            <a:r>
              <a:rPr lang="en-US" u="sng" baseline="0" dirty="0" smtClean="0"/>
              <a:t> of the maturation INDEX (the % of all three epithelial cell types represented by the stacked bar graph) and the </a:t>
            </a:r>
            <a:r>
              <a:rPr lang="en-US" u="sng" dirty="0" smtClean="0"/>
              <a:t>maturation VALUE, which is based only on the % of intermediate and superficial cells—the score that is plotted in Figure A, and in deciles</a:t>
            </a:r>
            <a:r>
              <a:rPr lang="en-US" u="sng" baseline="0" dirty="0" smtClean="0"/>
              <a:t> in B</a:t>
            </a:r>
            <a:endParaRPr lang="en-US" u="sng"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FontTx/>
              <a:buAutoNum type="arabicPeriod"/>
            </a:pPr>
            <a:r>
              <a:rPr lang="en-US" altLang="en-US" dirty="0" smtClean="0">
                <a:ea typeface="ＭＳ Ｐゴシック" pitchFamily="34" charset="-128"/>
              </a:rPr>
              <a:t>As you can see, in multivariate models, age and years elapsed since menopause were not significant correlates of the maturation value. </a:t>
            </a:r>
          </a:p>
          <a:p>
            <a:pPr marL="231115" indent="-231115"/>
            <a:endParaRPr lang="en-US" altLang="en-US" dirty="0" smtClean="0">
              <a:ea typeface="ＭＳ Ｐゴシック" pitchFamily="34" charset="-128"/>
            </a:endParaRPr>
          </a:p>
          <a:p>
            <a:pPr marL="231115" indent="-231115">
              <a:buFontTx/>
              <a:buAutoNum type="arabicPeriod" startAt="2"/>
            </a:pPr>
            <a:r>
              <a:rPr lang="en-US" altLang="en-US" dirty="0" smtClean="0">
                <a:ea typeface="ＭＳ Ｐゴシック" pitchFamily="34" charset="-128"/>
              </a:rPr>
              <a:t>Women who are obese tend to have higher levels of circulating estrogen. </a:t>
            </a:r>
          </a:p>
          <a:p>
            <a:pPr marL="231115" indent="-231115"/>
            <a:endParaRPr lang="en-US" altLang="en-US" dirty="0" smtClean="0">
              <a:ea typeface="ＭＳ Ｐゴシック" pitchFamily="34" charset="-128"/>
            </a:endParaRPr>
          </a:p>
          <a:p>
            <a:pPr marL="231115" indent="-231115"/>
            <a:r>
              <a:rPr lang="en-US" altLang="en-US" dirty="0" smtClean="0">
                <a:ea typeface="ＭＳ Ｐゴシック" pitchFamily="34" charset="-128"/>
              </a:rPr>
              <a:t>3.   Not surprisingly, women currently taking estrogen also have higher maturation values, 15.2 points higher on average than women not taking estrogen currently</a:t>
            </a:r>
          </a:p>
          <a:p>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20</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401171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marL="231115" indent="-231115">
              <a:buFontTx/>
              <a:buAutoNum type="arabicPeriod"/>
            </a:pPr>
            <a:r>
              <a:rPr lang="en-US" altLang="en-US" dirty="0" smtClean="0">
                <a:ea typeface="ＭＳ Ｐゴシック" pitchFamily="34" charset="-128"/>
              </a:rPr>
              <a:t>But, is our measure of vaginal </a:t>
            </a:r>
            <a:r>
              <a:rPr lang="en-US" altLang="en-US" dirty="0" err="1" smtClean="0">
                <a:ea typeface="ＭＳ Ｐゴシック" pitchFamily="34" charset="-128"/>
              </a:rPr>
              <a:t>estrogenization</a:t>
            </a:r>
            <a:r>
              <a:rPr lang="en-US" altLang="en-US" dirty="0" smtClean="0">
                <a:ea typeface="ＭＳ Ｐゴシック" pitchFamily="34" charset="-128"/>
              </a:rPr>
              <a:t>, the maturation value, useful for predicting symptoms? We use logistic regression to model the probability of symptomatic outcomes using the maturation value as an independent variable.</a:t>
            </a:r>
          </a:p>
          <a:p>
            <a:pPr marL="231115" indent="-231115">
              <a:buFontTx/>
              <a:buAutoNum type="arabicPeriod"/>
            </a:pPr>
            <a:r>
              <a:rPr lang="en-US" altLang="en-US" dirty="0" smtClean="0">
                <a:ea typeface="ＭＳ Ｐゴシック" pitchFamily="34" charset="-128"/>
              </a:rPr>
              <a:t>In these models, we also control for age and current hormone therapy. </a:t>
            </a:r>
          </a:p>
        </p:txBody>
      </p:sp>
      <p:sp>
        <p:nvSpPr>
          <p:cNvPr id="48132"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51122" indent="-288893" eaLnBrk="0" hangingPunct="0">
              <a:spcBef>
                <a:spcPct val="30000"/>
              </a:spcBef>
              <a:defRPr sz="1200">
                <a:solidFill>
                  <a:schemeClr val="tx1"/>
                </a:solidFill>
                <a:latin typeface="Arial" charset="0"/>
                <a:ea typeface="Arial" charset="0"/>
                <a:cs typeface="Arial" charset="0"/>
              </a:defRPr>
            </a:lvl2pPr>
            <a:lvl3pPr marL="1155573" indent="-231115" eaLnBrk="0" hangingPunct="0">
              <a:spcBef>
                <a:spcPct val="30000"/>
              </a:spcBef>
              <a:defRPr sz="1200">
                <a:solidFill>
                  <a:schemeClr val="tx1"/>
                </a:solidFill>
                <a:latin typeface="Arial" charset="0"/>
                <a:ea typeface="Arial" charset="0"/>
                <a:cs typeface="Arial" charset="0"/>
              </a:defRPr>
            </a:lvl3pPr>
            <a:lvl4pPr marL="1617802" indent="-231115" eaLnBrk="0" hangingPunct="0">
              <a:spcBef>
                <a:spcPct val="30000"/>
              </a:spcBef>
              <a:defRPr sz="1200">
                <a:solidFill>
                  <a:schemeClr val="tx1"/>
                </a:solidFill>
                <a:latin typeface="Arial" charset="0"/>
                <a:ea typeface="Arial" charset="0"/>
                <a:cs typeface="Arial" charset="0"/>
              </a:defRPr>
            </a:lvl4pPr>
            <a:lvl5pPr marL="2080031" indent="-231115" eaLnBrk="0" hangingPunct="0">
              <a:spcBef>
                <a:spcPct val="30000"/>
              </a:spcBef>
              <a:defRPr sz="1200">
                <a:solidFill>
                  <a:schemeClr val="tx1"/>
                </a:solidFill>
                <a:latin typeface="Arial" charset="0"/>
                <a:ea typeface="Arial" charset="0"/>
                <a:cs typeface="Arial" charset="0"/>
              </a:defRPr>
            </a:lvl5pPr>
            <a:lvl6pPr marL="2542261" indent="-231115" eaLnBrk="0" fontAlgn="base" hangingPunct="0">
              <a:spcBef>
                <a:spcPct val="30000"/>
              </a:spcBef>
              <a:spcAft>
                <a:spcPct val="0"/>
              </a:spcAft>
              <a:defRPr sz="1200">
                <a:solidFill>
                  <a:schemeClr val="tx1"/>
                </a:solidFill>
                <a:latin typeface="Arial" charset="0"/>
                <a:ea typeface="Arial" charset="0"/>
                <a:cs typeface="Arial" charset="0"/>
              </a:defRPr>
            </a:lvl6pPr>
            <a:lvl7pPr marL="3004490" indent="-231115" eaLnBrk="0" fontAlgn="base" hangingPunct="0">
              <a:spcBef>
                <a:spcPct val="30000"/>
              </a:spcBef>
              <a:spcAft>
                <a:spcPct val="0"/>
              </a:spcAft>
              <a:defRPr sz="1200">
                <a:solidFill>
                  <a:schemeClr val="tx1"/>
                </a:solidFill>
                <a:latin typeface="Arial" charset="0"/>
                <a:ea typeface="Arial" charset="0"/>
                <a:cs typeface="Arial" charset="0"/>
              </a:defRPr>
            </a:lvl7pPr>
            <a:lvl8pPr marL="3466719" indent="-231115" eaLnBrk="0" fontAlgn="base" hangingPunct="0">
              <a:spcBef>
                <a:spcPct val="30000"/>
              </a:spcBef>
              <a:spcAft>
                <a:spcPct val="0"/>
              </a:spcAft>
              <a:defRPr sz="1200">
                <a:solidFill>
                  <a:schemeClr val="tx1"/>
                </a:solidFill>
                <a:latin typeface="Arial" charset="0"/>
                <a:ea typeface="Arial" charset="0"/>
                <a:cs typeface="Arial" charset="0"/>
              </a:defRPr>
            </a:lvl8pPr>
            <a:lvl9pPr marL="3928948" indent="-231115"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71D8133A-E762-4CB5-9140-E893FD89BD9D}" type="slidenum">
              <a:rPr lang="en-US" altLang="en-US" smtClean="0"/>
              <a:pPr eaLnBrk="1" hangingPunct="1">
                <a:spcBef>
                  <a:spcPct val="0"/>
                </a:spcBef>
              </a:pPr>
              <a:t>21</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115" indent="-231115">
              <a:buFontTx/>
              <a:buAutoNum type="arabicPeriod"/>
              <a:defRPr/>
            </a:pPr>
            <a:r>
              <a:rPr lang="en-US" dirty="0" smtClean="0"/>
              <a:t>In these models, controlling for age and hormone use past 12 </a:t>
            </a:r>
            <a:r>
              <a:rPr lang="en-US" dirty="0" err="1" smtClean="0"/>
              <a:t>mo</a:t>
            </a:r>
            <a:r>
              <a:rPr lang="en-US" dirty="0" smtClean="0"/>
              <a:t>, vaginal </a:t>
            </a:r>
            <a:r>
              <a:rPr lang="en-US" dirty="0" err="1" smtClean="0"/>
              <a:t>estrogenization</a:t>
            </a:r>
            <a:r>
              <a:rPr lang="en-US" dirty="0" smtClean="0"/>
              <a:t> (as measured with the maturation value) is predictive of health outcomes. Women with a higher degree of vaginal </a:t>
            </a:r>
            <a:r>
              <a:rPr lang="en-US" dirty="0" err="1" smtClean="0"/>
              <a:t>estrogenization</a:t>
            </a:r>
            <a:r>
              <a:rPr lang="en-US" dirty="0" smtClean="0"/>
              <a:t> are more likely to have a current yeast infection, and are more likely to experience other urinary problems such as difficulty postponing urination. </a:t>
            </a:r>
          </a:p>
          <a:p>
            <a:pPr marL="231115" indent="-231115">
              <a:defRPr/>
            </a:pPr>
            <a:endParaRPr lang="en-US" dirty="0" smtClean="0"/>
          </a:p>
          <a:p>
            <a:pPr marL="231115" indent="-231115">
              <a:defRPr/>
            </a:pPr>
            <a:r>
              <a:rPr lang="en-US" dirty="0" smtClean="0"/>
              <a:t>2.   Vaginal </a:t>
            </a:r>
            <a:r>
              <a:rPr lang="en-US" dirty="0" err="1" smtClean="0"/>
              <a:t>estrogenization</a:t>
            </a:r>
            <a:r>
              <a:rPr lang="en-US" dirty="0" smtClean="0"/>
              <a:t> was not predictive of whether a woman was sexually active in the past 12 months. Rather, whether she had a spouse or other partner was determinant of sexual activity, a finding in keeping with previous literature on this subject.</a:t>
            </a:r>
          </a:p>
          <a:p>
            <a:pPr marL="231115" indent="-231115">
              <a:defRPr/>
            </a:pPr>
            <a:endParaRPr lang="en-US" dirty="0" smtClean="0"/>
          </a:p>
          <a:p>
            <a:pPr marL="231115" indent="-231115">
              <a:buFontTx/>
              <a:buAutoNum type="arabicPeriod" startAt="3"/>
              <a:defRPr/>
            </a:pPr>
            <a:r>
              <a:rPr lang="en-US" dirty="0" smtClean="0"/>
              <a:t>Among currently sexually active women, however, </a:t>
            </a:r>
            <a:r>
              <a:rPr lang="en-US" u="sng" dirty="0" smtClean="0"/>
              <a:t>those</a:t>
            </a:r>
            <a:r>
              <a:rPr lang="en-US" dirty="0" smtClean="0"/>
              <a:t> with a lower degree of vaginal </a:t>
            </a:r>
            <a:r>
              <a:rPr lang="en-US" dirty="0" err="1" smtClean="0"/>
              <a:t>estrogenization</a:t>
            </a:r>
            <a:r>
              <a:rPr lang="en-US" dirty="0" smtClean="0"/>
              <a:t> </a:t>
            </a:r>
            <a:r>
              <a:rPr lang="en-US" u="sng" dirty="0" smtClean="0">
                <a:solidFill>
                  <a:srgbClr val="FF0000"/>
                </a:solidFill>
              </a:rPr>
              <a:t>(MV) </a:t>
            </a:r>
            <a:r>
              <a:rPr lang="en-US" dirty="0" smtClean="0"/>
              <a:t>were more likely to experience vaginal dryness during sex. </a:t>
            </a:r>
          </a:p>
          <a:p>
            <a:pPr marL="231115" indent="-231115">
              <a:defRPr/>
            </a:pPr>
            <a:endParaRPr lang="en-US" altLang="en-US" dirty="0" smtClean="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22</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32674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altLang="en-US" sz="2800" dirty="0" smtClean="0">
                <a:ea typeface="ＭＳ Ｐゴシック" pitchFamily="34" charset="-128"/>
              </a:rPr>
              <a:t>Geospatial and temporal trends relating to exogenous estrogen exposure over the life course could explain this and racial differences.</a:t>
            </a:r>
          </a:p>
          <a:p>
            <a:pPr lvl="1"/>
            <a:r>
              <a:rPr lang="en-US" altLang="en-US" sz="2400" dirty="0" smtClean="0">
                <a:ea typeface="ＭＳ Ｐゴシック" pitchFamily="34" charset="-128"/>
              </a:rPr>
              <a:t>Hormones in processed meat and other foods?</a:t>
            </a:r>
          </a:p>
          <a:p>
            <a:pPr lvl="1"/>
            <a:r>
              <a:rPr lang="en-US" altLang="en-US" sz="2400" dirty="0" smtClean="0">
                <a:ea typeface="ＭＳ Ｐゴシック" pitchFamily="34" charset="-128"/>
              </a:rPr>
              <a:t>Pesticide use?</a:t>
            </a:r>
          </a:p>
          <a:p>
            <a:pPr lvl="1"/>
            <a:endParaRPr lang="en-US" altLang="en-US" sz="2400" dirty="0" smtClean="0">
              <a:ea typeface="ＭＳ Ｐゴシック" pitchFamily="34" charset="-128"/>
            </a:endParaRPr>
          </a:p>
          <a:p>
            <a:pPr marL="462229" lvl="1" defTabSz="462229">
              <a:defRPr/>
            </a:pPr>
            <a:r>
              <a:rPr lang="en-US" altLang="en-US" sz="2400" dirty="0" smtClean="0">
                <a:ea typeface="ＭＳ Ｐゴシック" pitchFamily="34" charset="-128"/>
              </a:rPr>
              <a:t>Comment for bullet #2: make point that menopausal women presenting for </a:t>
            </a:r>
            <a:r>
              <a:rPr lang="en-US" altLang="en-US" sz="2400" dirty="0" err="1" smtClean="0">
                <a:ea typeface="ＭＳ Ｐゴシック" pitchFamily="34" charset="-128"/>
              </a:rPr>
              <a:t>gyn</a:t>
            </a:r>
            <a:r>
              <a:rPr lang="en-US" altLang="en-US" sz="2400" dirty="0" smtClean="0">
                <a:ea typeface="ＭＳ Ｐゴシック" pitchFamily="34" charset="-128"/>
              </a:rPr>
              <a:t> care for </a:t>
            </a:r>
            <a:r>
              <a:rPr lang="en-US" altLang="en-US" sz="2400" dirty="0" err="1" smtClean="0">
                <a:ea typeface="ＭＳ Ｐゴシック" pitchFamily="34" charset="-128"/>
              </a:rPr>
              <a:t>gyn</a:t>
            </a:r>
            <a:r>
              <a:rPr lang="en-US" altLang="en-US" sz="2400" dirty="0" smtClean="0">
                <a:ea typeface="ＭＳ Ｐゴシック" pitchFamily="34" charset="-128"/>
              </a:rPr>
              <a:t> problems likely had lower MV than general pop and symptoms related to atrophy. </a:t>
            </a:r>
          </a:p>
          <a:p>
            <a:pPr lvl="1"/>
            <a:endParaRPr lang="en-US" altLang="en-US" sz="240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25</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181087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added the Institute along the bottom as well,  Didn’t know how to add to the master</a:t>
            </a:r>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FontTx/>
              <a:buAutoNum type="arabicPeriod"/>
            </a:pPr>
            <a:r>
              <a:rPr lang="en-US" altLang="en-US" dirty="0" smtClean="0">
                <a:ea typeface="ＭＳ Ｐゴシック" pitchFamily="34" charset="-128"/>
              </a:rPr>
              <a:t>While there has been fluctuations in rate of estrogen therapy uptake </a:t>
            </a:r>
            <a:r>
              <a:rPr lang="en-US" altLang="en-US" u="sng" dirty="0" smtClean="0">
                <a:ea typeface="ＭＳ Ｐゴシック" pitchFamily="34" charset="-128"/>
              </a:rPr>
              <a:t>over</a:t>
            </a:r>
            <a:r>
              <a:rPr lang="en-US" altLang="en-US" dirty="0" smtClean="0">
                <a:ea typeface="ＭＳ Ｐゴシック" pitchFamily="34" charset="-128"/>
              </a:rPr>
              <a:t> the past two decades, currently about 1 in 10 postmenopausal women uses some form of estrogen therapy.</a:t>
            </a:r>
          </a:p>
          <a:p>
            <a:pPr marL="231115" indent="-231115"/>
            <a:endParaRPr lang="en-US" altLang="en-US" dirty="0" smtClean="0">
              <a:ea typeface="ＭＳ Ｐゴシック" pitchFamily="34" charset="-128"/>
            </a:endParaRPr>
          </a:p>
          <a:p>
            <a:pPr marL="231115" indent="-231115"/>
            <a:r>
              <a:rPr lang="en-US" altLang="en-US" dirty="0" smtClean="0">
                <a:ea typeface="ＭＳ Ｐゴシック" pitchFamily="34" charset="-128"/>
              </a:rPr>
              <a:t>2.   Vaginal atrophy can lead to </a:t>
            </a:r>
            <a:r>
              <a:rPr lang="en-US" altLang="en-US" u="sng" dirty="0" smtClean="0">
                <a:ea typeface="ＭＳ Ｐゴシック" pitchFamily="34" charset="-128"/>
              </a:rPr>
              <a:t>vaginal dryness</a:t>
            </a:r>
            <a:r>
              <a:rPr lang="en-US" altLang="en-US" dirty="0" smtClean="0">
                <a:ea typeface="ＭＳ Ｐゴシック" pitchFamily="34" charset="-128"/>
              </a:rPr>
              <a:t>, pain during sex, and urinary problems, including UTIs, urinary incontinence, and urinary urgency.</a:t>
            </a:r>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3</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189744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51122" indent="-288893" eaLnBrk="0" hangingPunct="0">
              <a:spcBef>
                <a:spcPct val="30000"/>
              </a:spcBef>
              <a:defRPr sz="1200">
                <a:solidFill>
                  <a:schemeClr val="tx1"/>
                </a:solidFill>
                <a:latin typeface="Arial" charset="0"/>
                <a:ea typeface="Arial" charset="0"/>
                <a:cs typeface="Arial" charset="0"/>
              </a:defRPr>
            </a:lvl2pPr>
            <a:lvl3pPr marL="1155573" indent="-231115" eaLnBrk="0" hangingPunct="0">
              <a:spcBef>
                <a:spcPct val="30000"/>
              </a:spcBef>
              <a:defRPr sz="1200">
                <a:solidFill>
                  <a:schemeClr val="tx1"/>
                </a:solidFill>
                <a:latin typeface="Arial" charset="0"/>
                <a:ea typeface="Arial" charset="0"/>
                <a:cs typeface="Arial" charset="0"/>
              </a:defRPr>
            </a:lvl3pPr>
            <a:lvl4pPr marL="1617802" indent="-231115" eaLnBrk="0" hangingPunct="0">
              <a:spcBef>
                <a:spcPct val="30000"/>
              </a:spcBef>
              <a:defRPr sz="1200">
                <a:solidFill>
                  <a:schemeClr val="tx1"/>
                </a:solidFill>
                <a:latin typeface="Arial" charset="0"/>
                <a:ea typeface="Arial" charset="0"/>
                <a:cs typeface="Arial" charset="0"/>
              </a:defRPr>
            </a:lvl4pPr>
            <a:lvl5pPr marL="2080031" indent="-231115" eaLnBrk="0" hangingPunct="0">
              <a:spcBef>
                <a:spcPct val="30000"/>
              </a:spcBef>
              <a:defRPr sz="1200">
                <a:solidFill>
                  <a:schemeClr val="tx1"/>
                </a:solidFill>
                <a:latin typeface="Arial" charset="0"/>
                <a:ea typeface="Arial" charset="0"/>
                <a:cs typeface="Arial" charset="0"/>
              </a:defRPr>
            </a:lvl5pPr>
            <a:lvl6pPr marL="2542261" indent="-231115" eaLnBrk="0" fontAlgn="base" hangingPunct="0">
              <a:spcBef>
                <a:spcPct val="30000"/>
              </a:spcBef>
              <a:spcAft>
                <a:spcPct val="0"/>
              </a:spcAft>
              <a:defRPr sz="1200">
                <a:solidFill>
                  <a:schemeClr val="tx1"/>
                </a:solidFill>
                <a:latin typeface="Arial" charset="0"/>
                <a:ea typeface="Arial" charset="0"/>
                <a:cs typeface="Arial" charset="0"/>
              </a:defRPr>
            </a:lvl6pPr>
            <a:lvl7pPr marL="3004490" indent="-231115" eaLnBrk="0" fontAlgn="base" hangingPunct="0">
              <a:spcBef>
                <a:spcPct val="30000"/>
              </a:spcBef>
              <a:spcAft>
                <a:spcPct val="0"/>
              </a:spcAft>
              <a:defRPr sz="1200">
                <a:solidFill>
                  <a:schemeClr val="tx1"/>
                </a:solidFill>
                <a:latin typeface="Arial" charset="0"/>
                <a:ea typeface="Arial" charset="0"/>
                <a:cs typeface="Arial" charset="0"/>
              </a:defRPr>
            </a:lvl7pPr>
            <a:lvl8pPr marL="3466719" indent="-231115" eaLnBrk="0" fontAlgn="base" hangingPunct="0">
              <a:spcBef>
                <a:spcPct val="30000"/>
              </a:spcBef>
              <a:spcAft>
                <a:spcPct val="0"/>
              </a:spcAft>
              <a:defRPr sz="1200">
                <a:solidFill>
                  <a:schemeClr val="tx1"/>
                </a:solidFill>
                <a:latin typeface="Arial" charset="0"/>
                <a:ea typeface="Arial" charset="0"/>
                <a:cs typeface="Arial" charset="0"/>
              </a:defRPr>
            </a:lvl8pPr>
            <a:lvl9pPr marL="3928948" indent="-231115"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C12B0CA9-BD8D-4FF6-A809-F58430472891}" type="slidenum">
              <a:rPr lang="en-US" altLang="en-US" smtClean="0"/>
              <a:pPr eaLnBrk="1" hangingPunct="1">
                <a:spcBef>
                  <a:spcPct val="0"/>
                </a:spcBef>
              </a:pPr>
              <a:t>4</a:t>
            </a:fld>
            <a:endParaRPr lang="en-US" altLang="en-US" smtClean="0"/>
          </a:p>
        </p:txBody>
      </p:sp>
      <p:sp>
        <p:nvSpPr>
          <p:cNvPr id="36867" name="Rectangle 2"/>
          <p:cNvSpPr>
            <a:spLocks noGrp="1" noRot="1" noChangeAspect="1" noChangeArrowheads="1" noTextEdit="1"/>
          </p:cNvSpPr>
          <p:nvPr>
            <p:ph type="sldImg"/>
          </p:nvPr>
        </p:nvSpPr>
        <p:spPr>
          <a:xfrm>
            <a:off x="1119188" y="696913"/>
            <a:ext cx="4648200" cy="3486150"/>
          </a:xfrm>
          <a:ln/>
        </p:spPr>
      </p:sp>
      <p:sp>
        <p:nvSpPr>
          <p:cNvPr id="36868"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marL="808901" lvl="1" indent="-346672" eaLnBrk="1" hangingPunct="1">
              <a:lnSpc>
                <a:spcPct val="90000"/>
              </a:lnSpc>
              <a:buFontTx/>
              <a:buAutoNum type="arabicPeriod"/>
            </a:pPr>
            <a:r>
              <a:rPr lang="en-US" altLang="en-US" sz="1600" dirty="0" smtClean="0"/>
              <a:t>The picture on the left depicts</a:t>
            </a:r>
            <a:r>
              <a:rPr lang="en-US" altLang="en-US" sz="1600" u="sng" dirty="0" smtClean="0"/>
              <a:t> a </a:t>
            </a:r>
            <a:r>
              <a:rPr lang="en-US" altLang="en-US" sz="1600" dirty="0" smtClean="0"/>
              <a:t>highly </a:t>
            </a:r>
            <a:r>
              <a:rPr lang="en-US" altLang="en-US" sz="1600" dirty="0" err="1" smtClean="0"/>
              <a:t>estrogenized</a:t>
            </a:r>
            <a:r>
              <a:rPr lang="en-US" altLang="en-US" sz="1600" dirty="0" smtClean="0"/>
              <a:t> vaginal </a:t>
            </a:r>
            <a:r>
              <a:rPr lang="en-US" altLang="en-US" sz="1600" u="sng" dirty="0" smtClean="0"/>
              <a:t>epithelium</a:t>
            </a:r>
            <a:r>
              <a:rPr lang="en-US" altLang="en-US" sz="1600" dirty="0" smtClean="0"/>
              <a:t>. </a:t>
            </a:r>
            <a:r>
              <a:rPr lang="en-US" altLang="en-US" sz="1600" u="sng" dirty="0" smtClean="0"/>
              <a:t>There are four distinct cell layers in the vaginal epithelium</a:t>
            </a:r>
            <a:r>
              <a:rPr lang="en-US" altLang="en-US" sz="1600" u="sng" dirty="0" smtClean="0">
                <a:solidFill>
                  <a:srgbClr val="FF0000"/>
                </a:solidFill>
              </a:rPr>
              <a:t>:</a:t>
            </a:r>
            <a:r>
              <a:rPr lang="en-US" altLang="en-US" sz="1600" u="sng" dirty="0" smtClean="0"/>
              <a:t> superficial, intermediate, </a:t>
            </a:r>
            <a:r>
              <a:rPr lang="en-US" altLang="en-US" sz="1600" u="sng" dirty="0" err="1" smtClean="0"/>
              <a:t>parabasal</a:t>
            </a:r>
            <a:r>
              <a:rPr lang="en-US" altLang="en-US" sz="1600" u="sng" dirty="0" smtClean="0"/>
              <a:t> and basal</a:t>
            </a:r>
            <a:r>
              <a:rPr lang="en-US" altLang="en-US" sz="1600" dirty="0" smtClean="0"/>
              <a:t>.</a:t>
            </a:r>
            <a:r>
              <a:rPr lang="en-US" altLang="en-US" sz="1600" u="sng" dirty="0" smtClean="0">
                <a:solidFill>
                  <a:srgbClr val="FF0000"/>
                </a:solidFill>
              </a:rPr>
              <a:t> </a:t>
            </a:r>
            <a:r>
              <a:rPr lang="en-US" altLang="en-US" sz="1600" u="sng" dirty="0" smtClean="0"/>
              <a:t>Three cell </a:t>
            </a:r>
            <a:r>
              <a:rPr lang="en-US" altLang="en-US" sz="1600" u="sng" dirty="0" smtClean="0">
                <a:solidFill>
                  <a:srgbClr val="FF0000"/>
                </a:solidFill>
              </a:rPr>
              <a:t>types are used for hormonal interpretation</a:t>
            </a:r>
            <a:r>
              <a:rPr lang="en-US" altLang="en-US" sz="1600" dirty="0" smtClean="0"/>
              <a:t>: superficial, intermediate, and </a:t>
            </a:r>
            <a:r>
              <a:rPr lang="en-US" altLang="en-US" sz="1600" dirty="0" err="1" smtClean="0"/>
              <a:t>parabasal</a:t>
            </a:r>
            <a:r>
              <a:rPr lang="en-US" altLang="en-US" sz="1600" dirty="0" smtClean="0"/>
              <a:t>. The more estrogen </a:t>
            </a:r>
            <a:r>
              <a:rPr lang="en-US" altLang="en-US" sz="1600" u="sng" dirty="0" smtClean="0"/>
              <a:t>that</a:t>
            </a:r>
            <a:r>
              <a:rPr lang="en-US" altLang="en-US" sz="1600" dirty="0" smtClean="0"/>
              <a:t> the vaginal epithelium receives, </a:t>
            </a:r>
            <a:r>
              <a:rPr lang="en-US" altLang="en-US" sz="1600" u="sng" dirty="0" smtClean="0"/>
              <a:t>the thicker it becomes resulting in increased</a:t>
            </a:r>
            <a:r>
              <a:rPr lang="en-US" altLang="en-US" sz="1600" dirty="0" smtClean="0"/>
              <a:t> </a:t>
            </a:r>
            <a:r>
              <a:rPr lang="en-US" altLang="en-US" sz="1600" u="sng" dirty="0" smtClean="0"/>
              <a:t>presence of intermediate and superficial cells </a:t>
            </a:r>
            <a:r>
              <a:rPr lang="en-US" altLang="en-US" sz="1600" dirty="0" smtClean="0"/>
              <a:t>.</a:t>
            </a:r>
          </a:p>
          <a:p>
            <a:pPr marL="808901" lvl="1" indent="-346672" eaLnBrk="1" hangingPunct="1">
              <a:lnSpc>
                <a:spcPct val="90000"/>
              </a:lnSpc>
            </a:pPr>
            <a:endParaRPr lang="en-US" altLang="en-US" sz="1600" dirty="0" smtClean="0"/>
          </a:p>
          <a:p>
            <a:pPr marL="808901" lvl="1" indent="-346672" eaLnBrk="1" hangingPunct="1">
              <a:lnSpc>
                <a:spcPct val="90000"/>
              </a:lnSpc>
            </a:pPr>
            <a:r>
              <a:rPr lang="en-US" altLang="en-US" sz="1600" dirty="0" smtClean="0"/>
              <a:t>2. 	In contrast, the photo on the right shows atrophic vaginal epithelium, with </a:t>
            </a:r>
            <a:r>
              <a:rPr lang="en-US" altLang="en-US" sz="1600" u="sng" dirty="0" smtClean="0"/>
              <a:t>only </a:t>
            </a:r>
            <a:r>
              <a:rPr lang="en-US" altLang="en-US" sz="1600" u="sng" dirty="0" err="1" smtClean="0"/>
              <a:t>parabasal</a:t>
            </a:r>
            <a:r>
              <a:rPr lang="en-US" altLang="en-US" sz="1600" u="sng" dirty="0" smtClean="0"/>
              <a:t> and basal layers </a:t>
            </a:r>
            <a:r>
              <a:rPr lang="en-US" altLang="en-US" sz="1600"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eaLnBrk="1" hangingPunct="1">
              <a:buFontTx/>
              <a:buAutoNum type="arabicPeriod"/>
            </a:pPr>
            <a:r>
              <a:rPr lang="en-US" altLang="en-US" dirty="0" smtClean="0">
                <a:ea typeface="ＭＳ Ｐゴシック" pitchFamily="34" charset="-128"/>
              </a:rPr>
              <a:t>Cells on the surface of the vaginal epithelium are exfoliated at the peak of maturation. The array of cells present can be observed with the </a:t>
            </a:r>
            <a:r>
              <a:rPr lang="en-US" altLang="en-US" dirty="0" err="1" smtClean="0">
                <a:ea typeface="ＭＳ Ｐゴシック" pitchFamily="34" charset="-128"/>
              </a:rPr>
              <a:t>Papanicolaou</a:t>
            </a:r>
            <a:r>
              <a:rPr lang="en-US" altLang="en-US" dirty="0" smtClean="0">
                <a:ea typeface="ＭＳ Ｐゴシック" pitchFamily="34" charset="-128"/>
              </a:rPr>
              <a:t> stain and light microscopy. The maturation value </a:t>
            </a:r>
            <a:r>
              <a:rPr lang="en-US" altLang="en-US" u="sng" dirty="0" smtClean="0">
                <a:ea typeface="ＭＳ Ｐゴシック" pitchFamily="34" charset="-128"/>
              </a:rPr>
              <a:t>is</a:t>
            </a:r>
            <a:r>
              <a:rPr lang="en-US" altLang="en-US" dirty="0" smtClean="0">
                <a:ea typeface="ＭＳ Ｐゴシック" pitchFamily="34" charset="-128"/>
              </a:rPr>
              <a:t> calculated using a weighted average of the relative percentage of each of the </a:t>
            </a:r>
            <a:r>
              <a:rPr lang="en-US" altLang="en-US" u="sng" dirty="0" smtClean="0">
                <a:ea typeface="ＭＳ Ｐゴシック" pitchFamily="34" charset="-128"/>
              </a:rPr>
              <a:t>three cell</a:t>
            </a:r>
            <a:r>
              <a:rPr lang="en-US" altLang="en-US" u="sng" baseline="0" dirty="0" smtClean="0">
                <a:ea typeface="ＭＳ Ｐゴシック" pitchFamily="34" charset="-128"/>
              </a:rPr>
              <a:t> types</a:t>
            </a:r>
            <a:r>
              <a:rPr lang="en-US" altLang="en-US" dirty="0" smtClean="0">
                <a:ea typeface="ＭＳ Ｐゴシック" pitchFamily="34" charset="-128"/>
              </a:rPr>
              <a:t>: </a:t>
            </a:r>
            <a:r>
              <a:rPr lang="en-US" altLang="en-US" dirty="0" err="1" smtClean="0">
                <a:ea typeface="ＭＳ Ｐゴシック" pitchFamily="34" charset="-128"/>
              </a:rPr>
              <a:t>parabasal</a:t>
            </a:r>
            <a:r>
              <a:rPr lang="en-US" altLang="en-US" dirty="0" smtClean="0">
                <a:ea typeface="ＭＳ Ｐゴシック" pitchFamily="34" charset="-128"/>
              </a:rPr>
              <a:t>, intermediate, and superficial.</a:t>
            </a:r>
          </a:p>
          <a:p>
            <a:pPr marL="231115" indent="-231115" eaLnBrk="1" hangingPunct="1"/>
            <a:endParaRPr lang="en-US" altLang="en-US" dirty="0" smtClean="0">
              <a:ea typeface="ＭＳ Ｐゴシック" pitchFamily="34" charset="-128"/>
            </a:endParaRPr>
          </a:p>
          <a:p>
            <a:pPr marL="231115" indent="-231115" eaLnBrk="1" hangingPunct="1">
              <a:buFontTx/>
              <a:buAutoNum type="arabicPeriod" startAt="2"/>
            </a:pPr>
            <a:r>
              <a:rPr lang="en-US" altLang="en-US" dirty="0" smtClean="0">
                <a:ea typeface="ＭＳ Ｐゴシック" pitchFamily="34" charset="-128"/>
              </a:rPr>
              <a:t>As you can see in these slides, not all of the cells on the </a:t>
            </a:r>
            <a:r>
              <a:rPr lang="ja-JP" altLang="en-US" dirty="0" smtClean="0">
                <a:ea typeface="ＭＳ Ｐゴシック" pitchFamily="34" charset="-128"/>
              </a:rPr>
              <a:t>‘</a:t>
            </a:r>
            <a:r>
              <a:rPr lang="en-US" altLang="ja-JP" dirty="0" smtClean="0">
                <a:ea typeface="ＭＳ Ｐゴシック" pitchFamily="34" charset="-128"/>
              </a:rPr>
              <a:t>more </a:t>
            </a:r>
            <a:r>
              <a:rPr lang="en-US" altLang="ja-JP" dirty="0" err="1" smtClean="0">
                <a:ea typeface="ＭＳ Ｐゴシック" pitchFamily="34" charset="-128"/>
              </a:rPr>
              <a:t>estrogenized</a:t>
            </a:r>
            <a:r>
              <a:rPr lang="ja-JP" altLang="en-US" dirty="0" smtClean="0">
                <a:ea typeface="ＭＳ Ｐゴシック" pitchFamily="34" charset="-128"/>
              </a:rPr>
              <a:t>’</a:t>
            </a:r>
            <a:r>
              <a:rPr lang="en-US" altLang="ja-JP" dirty="0" smtClean="0">
                <a:ea typeface="ＭＳ Ｐゴシック" pitchFamily="34" charset="-128"/>
              </a:rPr>
              <a:t> slide are superficial, but there is a higher percentage of superficial cells present here than in the other two slides. </a:t>
            </a:r>
          </a:p>
          <a:p>
            <a:pPr marL="231115" indent="-231115" eaLnBrk="1" hangingPunct="1"/>
            <a:endParaRPr lang="en-US" altLang="en-US" dirty="0" smtClean="0">
              <a:ea typeface="ＭＳ Ｐゴシック" pitchFamily="34" charset="-128"/>
            </a:endParaRPr>
          </a:p>
          <a:p>
            <a:pPr marL="231115" indent="-231115" eaLnBrk="1" hangingPunct="1"/>
            <a:r>
              <a:rPr lang="en-US" altLang="en-US" dirty="0" smtClean="0">
                <a:ea typeface="ＭＳ Ｐゴシック" pitchFamily="34" charset="-128"/>
              </a:rPr>
              <a:t>3.  Gynecologists use the maturation value to diagnose patients with vaginal atrophy. The closer the maturation value is to zero, the more atrophic the epithelial tissue. </a:t>
            </a:r>
          </a:p>
          <a:p>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5</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100687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 put the informed consent here, as it is part of</a:t>
            </a:r>
            <a:r>
              <a:rPr lang="en-US" u="sng" baseline="0" dirty="0" smtClean="0"/>
              <a:t> subject recruitment and consent for these specific procedures</a:t>
            </a:r>
            <a:endParaRPr lang="en-US" u="sng"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7</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254365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51122" indent="-288893" eaLnBrk="0" hangingPunct="0">
              <a:spcBef>
                <a:spcPct val="30000"/>
              </a:spcBef>
              <a:defRPr sz="1200">
                <a:solidFill>
                  <a:schemeClr val="tx1"/>
                </a:solidFill>
                <a:latin typeface="Arial" charset="0"/>
                <a:ea typeface="Arial" charset="0"/>
                <a:cs typeface="Arial" charset="0"/>
              </a:defRPr>
            </a:lvl2pPr>
            <a:lvl3pPr marL="1155573" indent="-231115" eaLnBrk="0" hangingPunct="0">
              <a:spcBef>
                <a:spcPct val="30000"/>
              </a:spcBef>
              <a:defRPr sz="1200">
                <a:solidFill>
                  <a:schemeClr val="tx1"/>
                </a:solidFill>
                <a:latin typeface="Arial" charset="0"/>
                <a:ea typeface="Arial" charset="0"/>
                <a:cs typeface="Arial" charset="0"/>
              </a:defRPr>
            </a:lvl3pPr>
            <a:lvl4pPr marL="1617802" indent="-231115" eaLnBrk="0" hangingPunct="0">
              <a:spcBef>
                <a:spcPct val="30000"/>
              </a:spcBef>
              <a:defRPr sz="1200">
                <a:solidFill>
                  <a:schemeClr val="tx1"/>
                </a:solidFill>
                <a:latin typeface="Arial" charset="0"/>
                <a:ea typeface="Arial" charset="0"/>
                <a:cs typeface="Arial" charset="0"/>
              </a:defRPr>
            </a:lvl4pPr>
            <a:lvl5pPr marL="2080031" indent="-231115" eaLnBrk="0" hangingPunct="0">
              <a:spcBef>
                <a:spcPct val="30000"/>
              </a:spcBef>
              <a:defRPr sz="1200">
                <a:solidFill>
                  <a:schemeClr val="tx1"/>
                </a:solidFill>
                <a:latin typeface="Arial" charset="0"/>
                <a:ea typeface="Arial" charset="0"/>
                <a:cs typeface="Arial" charset="0"/>
              </a:defRPr>
            </a:lvl5pPr>
            <a:lvl6pPr marL="2542261" indent="-231115" eaLnBrk="0" fontAlgn="base" hangingPunct="0">
              <a:spcBef>
                <a:spcPct val="30000"/>
              </a:spcBef>
              <a:spcAft>
                <a:spcPct val="0"/>
              </a:spcAft>
              <a:defRPr sz="1200">
                <a:solidFill>
                  <a:schemeClr val="tx1"/>
                </a:solidFill>
                <a:latin typeface="Arial" charset="0"/>
                <a:ea typeface="Arial" charset="0"/>
                <a:cs typeface="Arial" charset="0"/>
              </a:defRPr>
            </a:lvl6pPr>
            <a:lvl7pPr marL="3004490" indent="-231115" eaLnBrk="0" fontAlgn="base" hangingPunct="0">
              <a:spcBef>
                <a:spcPct val="30000"/>
              </a:spcBef>
              <a:spcAft>
                <a:spcPct val="0"/>
              </a:spcAft>
              <a:defRPr sz="1200">
                <a:solidFill>
                  <a:schemeClr val="tx1"/>
                </a:solidFill>
                <a:latin typeface="Arial" charset="0"/>
                <a:ea typeface="Arial" charset="0"/>
                <a:cs typeface="Arial" charset="0"/>
              </a:defRPr>
            </a:lvl7pPr>
            <a:lvl8pPr marL="3466719" indent="-231115" eaLnBrk="0" fontAlgn="base" hangingPunct="0">
              <a:spcBef>
                <a:spcPct val="30000"/>
              </a:spcBef>
              <a:spcAft>
                <a:spcPct val="0"/>
              </a:spcAft>
              <a:defRPr sz="1200">
                <a:solidFill>
                  <a:schemeClr val="tx1"/>
                </a:solidFill>
                <a:latin typeface="Arial" charset="0"/>
                <a:ea typeface="Arial" charset="0"/>
                <a:cs typeface="Arial" charset="0"/>
              </a:defRPr>
            </a:lvl8pPr>
            <a:lvl9pPr marL="3928948" indent="-231115"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F6DF8785-43E2-44B2-8AE9-200ADEBF8F57}" type="slidenum">
              <a:rPr lang="en-US" altLang="en-US" smtClean="0"/>
              <a:pPr eaLnBrk="1" hangingPunct="1">
                <a:spcBef>
                  <a:spcPct val="0"/>
                </a:spcBef>
              </a:pPr>
              <a:t>8</a:t>
            </a:fld>
            <a:endParaRPr lang="en-US" altLang="en-US" smtClean="0"/>
          </a:p>
        </p:txBody>
      </p:sp>
      <p:sp>
        <p:nvSpPr>
          <p:cNvPr id="40963" name="Rectangle 2"/>
          <p:cNvSpPr>
            <a:spLocks noGrp="1" noRot="1" noChangeAspect="1" noChangeArrowheads="1" noTextEdit="1"/>
          </p:cNvSpPr>
          <p:nvPr>
            <p:ph type="sldImg"/>
          </p:nvPr>
        </p:nvSpPr>
        <p:spPr>
          <a:xfrm>
            <a:off x="1119188" y="696913"/>
            <a:ext cx="4648200" cy="3486150"/>
          </a:xfrm>
          <a:ln/>
        </p:spPr>
      </p:sp>
      <p:sp>
        <p:nvSpPr>
          <p:cNvPr id="40964"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marL="231115" indent="-231115" eaLnBrk="1" hangingPunct="1">
              <a:buFontTx/>
              <a:buAutoNum type="arabicPeriod"/>
            </a:pPr>
            <a:r>
              <a:rPr lang="en-US" altLang="en-US" dirty="0" smtClean="0">
                <a:ea typeface="ＭＳ Ｐゴシック" pitchFamily="34" charset="-128"/>
              </a:rPr>
              <a:t>These illustrated instructions on the right were created by Dr. </a:t>
            </a:r>
            <a:r>
              <a:rPr lang="en-US" altLang="en-US" dirty="0" err="1" smtClean="0">
                <a:ea typeface="ＭＳ Ｐゴシック" pitchFamily="34" charset="-128"/>
              </a:rPr>
              <a:t>Lindau</a:t>
            </a:r>
            <a:r>
              <a:rPr lang="en-US" altLang="en-US" dirty="0" smtClean="0">
                <a:ea typeface="ＭＳ Ｐゴシック" pitchFamily="34" charset="-128"/>
              </a:rPr>
              <a:t> in conjunction with a medical illustrator as NSHAP </a:t>
            </a:r>
            <a:r>
              <a:rPr lang="en-US" altLang="en-US" u="sng" dirty="0" smtClean="0">
                <a:ea typeface="ＭＳ Ｐゴシック" pitchFamily="34" charset="-128"/>
              </a:rPr>
              <a:t>Wave 1 </a:t>
            </a:r>
            <a:r>
              <a:rPr lang="en-US" altLang="en-US" dirty="0" smtClean="0">
                <a:ea typeface="ＭＳ Ｐゴシック" pitchFamily="34" charset="-128"/>
              </a:rPr>
              <a:t>represented the first attempt to obtain </a:t>
            </a:r>
            <a:r>
              <a:rPr lang="en-US" altLang="en-US" u="sng" dirty="0" smtClean="0">
                <a:ea typeface="ＭＳ Ｐゴシック" pitchFamily="34" charset="-128"/>
              </a:rPr>
              <a:t>self-collected </a:t>
            </a:r>
            <a:r>
              <a:rPr lang="en-US" altLang="en-US" dirty="0" smtClean="0">
                <a:ea typeface="ＭＳ Ｐゴシック" pitchFamily="34" charset="-128"/>
              </a:rPr>
              <a:t>vaginal </a:t>
            </a:r>
            <a:r>
              <a:rPr lang="en-US" altLang="en-US" u="sng" dirty="0" smtClean="0">
                <a:ea typeface="ＭＳ Ｐゴシック" pitchFamily="34" charset="-128"/>
              </a:rPr>
              <a:t>swab</a:t>
            </a:r>
            <a:r>
              <a:rPr lang="en-US" altLang="en-US" dirty="0" smtClean="0">
                <a:ea typeface="ＭＳ Ｐゴシック" pitchFamily="34" charset="-128"/>
              </a:rPr>
              <a:t> samples from a community – based population of older women in a survey </a:t>
            </a:r>
            <a:r>
              <a:rPr lang="en-US" altLang="en-US" u="sng" dirty="0" smtClean="0">
                <a:ea typeface="ＭＳ Ｐゴシック" pitchFamily="34" charset="-128"/>
              </a:rPr>
              <a:t>conducted in</a:t>
            </a:r>
            <a:r>
              <a:rPr lang="en-US" altLang="en-US" u="sng" baseline="0" dirty="0" smtClean="0">
                <a:ea typeface="ＭＳ Ｐゴシック" pitchFamily="34" charset="-128"/>
              </a:rPr>
              <a:t> the</a:t>
            </a:r>
            <a:r>
              <a:rPr lang="en-US" altLang="en-US" u="sng" dirty="0" smtClean="0">
                <a:ea typeface="ＭＳ Ｐゴシック" pitchFamily="34" charset="-128"/>
              </a:rPr>
              <a:t> home</a:t>
            </a:r>
            <a:r>
              <a:rPr lang="en-US" altLang="en-US" dirty="0" smtClean="0">
                <a:ea typeface="ＭＳ Ｐゴシック" pitchFamily="34" charset="-128"/>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51122" indent="-288893" eaLnBrk="0" hangingPunct="0">
              <a:spcBef>
                <a:spcPct val="30000"/>
              </a:spcBef>
              <a:defRPr sz="1200">
                <a:solidFill>
                  <a:schemeClr val="tx1"/>
                </a:solidFill>
                <a:latin typeface="Arial" charset="0"/>
                <a:ea typeface="Arial" charset="0"/>
                <a:cs typeface="Arial" charset="0"/>
              </a:defRPr>
            </a:lvl2pPr>
            <a:lvl3pPr marL="1155573" indent="-231115" eaLnBrk="0" hangingPunct="0">
              <a:spcBef>
                <a:spcPct val="30000"/>
              </a:spcBef>
              <a:defRPr sz="1200">
                <a:solidFill>
                  <a:schemeClr val="tx1"/>
                </a:solidFill>
                <a:latin typeface="Arial" charset="0"/>
                <a:ea typeface="Arial" charset="0"/>
                <a:cs typeface="Arial" charset="0"/>
              </a:defRPr>
            </a:lvl3pPr>
            <a:lvl4pPr marL="1617802" indent="-231115" eaLnBrk="0" hangingPunct="0">
              <a:spcBef>
                <a:spcPct val="30000"/>
              </a:spcBef>
              <a:defRPr sz="1200">
                <a:solidFill>
                  <a:schemeClr val="tx1"/>
                </a:solidFill>
                <a:latin typeface="Arial" charset="0"/>
                <a:ea typeface="Arial" charset="0"/>
                <a:cs typeface="Arial" charset="0"/>
              </a:defRPr>
            </a:lvl4pPr>
            <a:lvl5pPr marL="2080031" indent="-231115" eaLnBrk="0" hangingPunct="0">
              <a:spcBef>
                <a:spcPct val="30000"/>
              </a:spcBef>
              <a:defRPr sz="1200">
                <a:solidFill>
                  <a:schemeClr val="tx1"/>
                </a:solidFill>
                <a:latin typeface="Arial" charset="0"/>
                <a:ea typeface="Arial" charset="0"/>
                <a:cs typeface="Arial" charset="0"/>
              </a:defRPr>
            </a:lvl5pPr>
            <a:lvl6pPr marL="2542261" indent="-231115" eaLnBrk="0" fontAlgn="base" hangingPunct="0">
              <a:spcBef>
                <a:spcPct val="30000"/>
              </a:spcBef>
              <a:spcAft>
                <a:spcPct val="0"/>
              </a:spcAft>
              <a:defRPr sz="1200">
                <a:solidFill>
                  <a:schemeClr val="tx1"/>
                </a:solidFill>
                <a:latin typeface="Arial" charset="0"/>
                <a:ea typeface="Arial" charset="0"/>
                <a:cs typeface="Arial" charset="0"/>
              </a:defRPr>
            </a:lvl6pPr>
            <a:lvl7pPr marL="3004490" indent="-231115" eaLnBrk="0" fontAlgn="base" hangingPunct="0">
              <a:spcBef>
                <a:spcPct val="30000"/>
              </a:spcBef>
              <a:spcAft>
                <a:spcPct val="0"/>
              </a:spcAft>
              <a:defRPr sz="1200">
                <a:solidFill>
                  <a:schemeClr val="tx1"/>
                </a:solidFill>
                <a:latin typeface="Arial" charset="0"/>
                <a:ea typeface="Arial" charset="0"/>
                <a:cs typeface="Arial" charset="0"/>
              </a:defRPr>
            </a:lvl7pPr>
            <a:lvl8pPr marL="3466719" indent="-231115" eaLnBrk="0" fontAlgn="base" hangingPunct="0">
              <a:spcBef>
                <a:spcPct val="30000"/>
              </a:spcBef>
              <a:spcAft>
                <a:spcPct val="0"/>
              </a:spcAft>
              <a:defRPr sz="1200">
                <a:solidFill>
                  <a:schemeClr val="tx1"/>
                </a:solidFill>
                <a:latin typeface="Arial" charset="0"/>
                <a:ea typeface="Arial" charset="0"/>
                <a:cs typeface="Arial" charset="0"/>
              </a:defRPr>
            </a:lvl8pPr>
            <a:lvl9pPr marL="3928948" indent="-231115"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832F2B69-B81A-41AB-A2B1-413B5411C3DE}" type="slidenum">
              <a:rPr lang="en-US" altLang="en-US" smtClean="0"/>
              <a:pPr eaLnBrk="1" hangingPunct="1">
                <a:spcBef>
                  <a:spcPct val="0"/>
                </a:spcBef>
              </a:pPr>
              <a:t>9</a:t>
            </a:fld>
            <a:endParaRPr lang="en-US" altLang="en-US" smtClean="0"/>
          </a:p>
        </p:txBody>
      </p:sp>
      <p:sp>
        <p:nvSpPr>
          <p:cNvPr id="41987" name="Rectangle 2"/>
          <p:cNvSpPr>
            <a:spLocks noGrp="1" noRot="1" noChangeAspect="1" noChangeArrowheads="1" noTextEdit="1"/>
          </p:cNvSpPr>
          <p:nvPr>
            <p:ph type="sldImg"/>
          </p:nvPr>
        </p:nvSpPr>
        <p:spPr>
          <a:xfrm>
            <a:off x="1119188" y="696913"/>
            <a:ext cx="4648200" cy="3486150"/>
          </a:xfrm>
          <a:ln/>
        </p:spPr>
      </p:sp>
      <p:sp>
        <p:nvSpPr>
          <p:cNvPr id="41988"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r>
              <a:rPr lang="en-US" altLang="en-US" sz="1600" dirty="0" smtClean="0">
                <a:ea typeface="ＭＳ Ｐゴシック" pitchFamily="34" charset="-128"/>
              </a:rPr>
              <a:t>Over many years, Martha McClintock’s lab has perfected the method of vaginal epithelial cell </a:t>
            </a:r>
            <a:r>
              <a:rPr lang="en-US" altLang="en-US" sz="1600" u="sng" dirty="0" smtClean="0">
                <a:ea typeface="ＭＳ Ｐゴシック" pitchFamily="34" charset="-128"/>
              </a:rPr>
              <a:t>lavage</a:t>
            </a:r>
            <a:r>
              <a:rPr lang="en-US" altLang="en-US" sz="1600" dirty="0" smtClean="0">
                <a:ea typeface="ＭＳ Ｐゴシック" pitchFamily="34" charset="-128"/>
              </a:rPr>
              <a:t> in rats.  These rat-based methods were translated to in order to get the human vaginal epithelial cells from </a:t>
            </a:r>
            <a:r>
              <a:rPr lang="en-US" altLang="en-US" sz="1600" u="sng" dirty="0" smtClean="0">
                <a:ea typeface="ＭＳ Ｐゴシック" pitchFamily="34" charset="-128"/>
              </a:rPr>
              <a:t>the swab using a Hanks’ Balanced Salt solution and onto a slide for immediate fixing and later pap-staining</a:t>
            </a:r>
            <a:r>
              <a:rPr lang="en-US" altLang="en-US" sz="1600" dirty="0" smtClean="0">
                <a:ea typeface="ＭＳ Ｐゴシック" pitchFamily="34" charset="-128"/>
              </a:rPr>
              <a:t>. </a:t>
            </a:r>
          </a:p>
          <a:p>
            <a:pPr eaLnBrk="1" hangingPunct="1"/>
            <a:endParaRPr lang="en-US" altLang="en-US" sz="1600" dirty="0" smtClean="0">
              <a:ea typeface="ＭＳ Ｐゴシック" pitchFamily="34" charset="-128"/>
            </a:endParaRPr>
          </a:p>
          <a:p>
            <a:pPr defTabSz="462229" eaLnBrk="1" hangingPunct="1">
              <a:defRPr/>
            </a:pPr>
            <a:r>
              <a:rPr lang="en-US" altLang="en-US" sz="1600" dirty="0" smtClean="0">
                <a:ea typeface="ＭＳ Ｐゴシック" pitchFamily="34" charset="-128"/>
              </a:rPr>
              <a:t>Slides were processed and evaluated with the assistance of Dr. Martha McClintock’s laboratory, the members of which have extensive experience evaluating the vaginal </a:t>
            </a:r>
            <a:r>
              <a:rPr lang="en-US" altLang="en-US" sz="1600" u="sng" dirty="0" smtClean="0">
                <a:ea typeface="ＭＳ Ｐゴシック" pitchFamily="34" charset="-128"/>
              </a:rPr>
              <a:t>cytology of rats for purposes of determining estrous cycles. </a:t>
            </a:r>
          </a:p>
          <a:p>
            <a:pPr eaLnBrk="1" hangingPunct="1"/>
            <a:endParaRPr lang="en-US" altLang="en-US" sz="1600" dirty="0" smtClean="0">
              <a:ea typeface="ＭＳ Ｐゴシック" pitchFamily="34" charset="-128"/>
            </a:endParaRPr>
          </a:p>
          <a:p>
            <a:pPr eaLnBrk="1" hangingPunct="1"/>
            <a:endParaRPr lang="en-US" altLang="en-US" sz="1600" dirty="0" smtClean="0">
              <a:ea typeface="ＭＳ Ｐゴシック" pitchFamily="34" charset="-128"/>
            </a:endParaRPr>
          </a:p>
          <a:p>
            <a:pPr eaLnBrk="1" hangingPunct="1"/>
            <a:endParaRPr lang="en-US" altLang="en-US" sz="1600"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smtClean="0">
                <a:ea typeface="ＭＳ Ｐゴシック" pitchFamily="34" charset="-128"/>
              </a:rPr>
              <a:t>1</a:t>
            </a:r>
            <a:r>
              <a:rPr lang="en-US" altLang="en-US" dirty="0" smtClean="0">
                <a:ea typeface="ＭＳ Ｐゴシック" pitchFamily="34" charset="-128"/>
              </a:rPr>
              <a:t>.  Of the 3,005 people participating in the study 1,550 were women. Of these, 1,028 gave a vaginal swab for a participation rate of 67%. Of these swabs, 869 were </a:t>
            </a:r>
            <a:r>
              <a:rPr lang="en-US" altLang="en-US" u="sng" dirty="0" smtClean="0">
                <a:ea typeface="ＭＳ Ｐゴシック" pitchFamily="34" charset="-128"/>
              </a:rPr>
              <a:t>adequate for MV assessment</a:t>
            </a:r>
            <a:r>
              <a:rPr lang="en-US" altLang="en-US" dirty="0" smtClean="0">
                <a:ea typeface="ＭＳ Ｐゴシック" pitchFamily="34" charset="-128"/>
              </a:rPr>
              <a:t>.  </a:t>
            </a:r>
          </a:p>
          <a:p>
            <a:endParaRPr lang="en-US" altLang="en-US" dirty="0" smtClean="0">
              <a:ea typeface="ＭＳ Ｐゴシック" pitchFamily="34" charset="-128"/>
            </a:endParaRPr>
          </a:p>
          <a:p>
            <a:r>
              <a:rPr lang="en-US" altLang="en-US" dirty="0" smtClean="0">
                <a:ea typeface="ＭＳ Ｐゴシック" pitchFamily="34" charset="-128"/>
              </a:rPr>
              <a:t>2. Estrogen use was assessed using  a systematic medication log. </a:t>
            </a:r>
          </a:p>
          <a:p>
            <a:endParaRPr lang="en-US" dirty="0"/>
          </a:p>
        </p:txBody>
      </p:sp>
      <p:sp>
        <p:nvSpPr>
          <p:cNvPr id="4" name="Slide Number Placeholder 3"/>
          <p:cNvSpPr>
            <a:spLocks noGrp="1"/>
          </p:cNvSpPr>
          <p:nvPr>
            <p:ph type="sldNum" sz="quarter" idx="10"/>
          </p:nvPr>
        </p:nvSpPr>
        <p:spPr/>
        <p:txBody>
          <a:bodyPr/>
          <a:lstStyle/>
          <a:p>
            <a:fld id="{4984FAC6-878A-4FCE-ABCD-7D59853F0FA0}" type="slidenum">
              <a:rPr lang="en-US" altLang="en-US" smtClean="0"/>
              <a:pPr/>
              <a:t>10</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744058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 descr="Title Slide Blank.jp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 name="Rectangle 5"/>
          <p:cNvSpPr>
            <a:spLocks noChangeArrowheads="1"/>
          </p:cNvSpPr>
          <p:nvPr userDrawn="1"/>
        </p:nvSpPr>
        <p:spPr bwMode="auto">
          <a:xfrm>
            <a:off x="0" y="6019800"/>
            <a:ext cx="9144000" cy="838200"/>
          </a:xfrm>
          <a:prstGeom prst="rect">
            <a:avLst/>
          </a:prstGeom>
          <a:solidFill>
            <a:srgbClr val="8B0021"/>
          </a:solidFill>
          <a:ln>
            <a:noFill/>
          </a:ln>
          <a:effectLst>
            <a:outerShdw blurRad="40000" dist="23000" dir="5400000" rotWithShape="0">
              <a:srgbClr val="808080">
                <a:alpha val="34999"/>
              </a:srgbClr>
            </a:outerShdw>
          </a:effectLst>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dirty="0">
              <a:solidFill>
                <a:srgbClr val="98083A"/>
              </a:solidFill>
              <a:latin typeface="+mn-lt"/>
              <a:ea typeface="+mn-ea"/>
            </a:endParaRPr>
          </a:p>
        </p:txBody>
      </p:sp>
      <p:pic>
        <p:nvPicPr>
          <p:cNvPr id="7" name="Picture 4" descr="UC_MED&amp;BS_2C_RGB.png"/>
          <p:cNvPicPr>
            <a:picLocks noChangeAspect="1"/>
          </p:cNvPicPr>
          <p:nvPr userDrawn="1"/>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17525" y="533400"/>
            <a:ext cx="2835275" cy="14874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0" name="Text Placeholder 9"/>
          <p:cNvSpPr>
            <a:spLocks noGrp="1"/>
          </p:cNvSpPr>
          <p:nvPr>
            <p:ph type="body" sz="quarter" idx="10"/>
          </p:nvPr>
        </p:nvSpPr>
        <p:spPr>
          <a:xfrm>
            <a:off x="2057400" y="2362200"/>
            <a:ext cx="6400800" cy="1066800"/>
          </a:xfrm>
          <a:prstGeom prst="rect">
            <a:avLst/>
          </a:prstGeom>
        </p:spPr>
        <p:txBody>
          <a:bodyPr vert="horz" anchor="b"/>
          <a:lstStyle>
            <a:lvl1pPr marL="0" indent="0">
              <a:lnSpc>
                <a:spcPct val="90000"/>
              </a:lnSpc>
              <a:buNone/>
              <a:defRPr sz="4000" baseline="0">
                <a:solidFill>
                  <a:srgbClr val="8B0021"/>
                </a:solidFill>
                <a:latin typeface="Times"/>
                <a:cs typeface="Times"/>
              </a:defRPr>
            </a:lvl1pPr>
          </a:lstStyle>
          <a:p>
            <a:pPr lvl="0"/>
            <a:r>
              <a:rPr lang="en-US" smtClean="0"/>
              <a:t>Click to edit Master text styles</a:t>
            </a:r>
          </a:p>
        </p:txBody>
      </p:sp>
      <p:sp>
        <p:nvSpPr>
          <p:cNvPr id="12" name="Text Placeholder 11"/>
          <p:cNvSpPr>
            <a:spLocks noGrp="1"/>
          </p:cNvSpPr>
          <p:nvPr>
            <p:ph type="body" sz="quarter" idx="11"/>
          </p:nvPr>
        </p:nvSpPr>
        <p:spPr>
          <a:xfrm>
            <a:off x="2057400" y="3505200"/>
            <a:ext cx="6400800" cy="1752600"/>
          </a:xfrm>
          <a:prstGeom prst="rect">
            <a:avLst/>
          </a:prstGeom>
        </p:spPr>
        <p:txBody>
          <a:bodyPr vert="horz"/>
          <a:lstStyle>
            <a:lvl1pPr marL="0" indent="0" algn="l">
              <a:lnSpc>
                <a:spcPct val="100000"/>
              </a:lnSpc>
              <a:buNone/>
              <a:defRPr sz="2400" b="0" baseline="0">
                <a:latin typeface="Arial"/>
                <a:cs typeface="Aria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2"/>
          </p:nvPr>
        </p:nvSpPr>
        <p:spPr>
          <a:xfrm>
            <a:off x="2057400" y="5416550"/>
            <a:ext cx="3810000" cy="298450"/>
          </a:xfrm>
          <a:prstGeom prst="rect">
            <a:avLst/>
          </a:prstGeom>
        </p:spPr>
        <p:txBody>
          <a:bodyPr vert="horz"/>
          <a:lstStyle>
            <a:lvl1pPr marL="0" indent="0">
              <a:buNone/>
              <a:defRPr sz="1800">
                <a:latin typeface="Arial"/>
                <a:cs typeface="Arial"/>
              </a:defRPr>
            </a:lvl1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 val="1404798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5" name="Picture 2" descr="UC_MED&amp;BS_Horiz_2C_CMYK.jp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54000" y="6072188"/>
            <a:ext cx="2514600" cy="658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8" name="Text Placeholder 9"/>
          <p:cNvSpPr>
            <a:spLocks noGrp="1"/>
          </p:cNvSpPr>
          <p:nvPr>
            <p:ph type="body" sz="quarter" idx="13"/>
          </p:nvPr>
        </p:nvSpPr>
        <p:spPr>
          <a:xfrm>
            <a:off x="342900" y="342900"/>
            <a:ext cx="6972300" cy="558800"/>
          </a:xfrm>
          <a:prstGeom prst="rect">
            <a:avLst/>
          </a:prstGeom>
        </p:spPr>
        <p:txBody>
          <a:bodyPr vert="horz"/>
          <a:lstStyle>
            <a:lvl1pPr marL="342900" indent="-342900"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21"/>
          <p:cNvSpPr>
            <a:spLocks noGrp="1"/>
          </p:cNvSpPr>
          <p:nvPr>
            <p:ph type="body" sz="quarter" idx="15"/>
          </p:nvPr>
        </p:nvSpPr>
        <p:spPr>
          <a:xfrm>
            <a:off x="6858000" y="355600"/>
            <a:ext cx="1981200" cy="406400"/>
          </a:xfrm>
          <a:prstGeom prst="rect">
            <a:avLst/>
          </a:prstGeom>
        </p:spPr>
        <p:txBody>
          <a:bodyPr vert="horz" anchor="ctr"/>
          <a:lstStyle>
            <a:lvl1pPr algn="r">
              <a:buNone/>
              <a:defRPr sz="1200" b="0" i="0" baseline="0">
                <a:latin typeface="Arial"/>
                <a:cs typeface="Arial"/>
              </a:defRPr>
            </a:lvl1pPr>
          </a:lstStyle>
          <a:p>
            <a:pPr lvl="0"/>
            <a:r>
              <a:rPr lang="en-US" smtClean="0"/>
              <a:t>Click to edit Master text styles</a:t>
            </a:r>
          </a:p>
        </p:txBody>
      </p:sp>
      <p:sp>
        <p:nvSpPr>
          <p:cNvPr id="11" name="Text Placeholder 7"/>
          <p:cNvSpPr>
            <a:spLocks noGrp="1"/>
          </p:cNvSpPr>
          <p:nvPr>
            <p:ph type="body" sz="quarter" idx="12"/>
          </p:nvPr>
        </p:nvSpPr>
        <p:spPr>
          <a:xfrm>
            <a:off x="342900" y="1028700"/>
            <a:ext cx="8445500" cy="4775200"/>
          </a:xfrm>
          <a:prstGeom prst="rect">
            <a:avLst/>
          </a:prstGeom>
        </p:spPr>
        <p:txBody>
          <a:bodyPr vert="horz"/>
          <a:lstStyle>
            <a:lvl1pPr>
              <a:spcAft>
                <a:spcPts val="1200"/>
              </a:spcAft>
              <a:buFont typeface="Arial"/>
              <a:buChar char="•"/>
              <a:defRPr sz="1600" b="0" i="0">
                <a:latin typeface="Arial"/>
                <a:cs typeface="Arial"/>
              </a:defRPr>
            </a:lvl1pPr>
            <a:lvl2pPr>
              <a:defRPr sz="1600">
                <a:latin typeface="Ariel"/>
                <a:cs typeface="Ariel"/>
              </a:defRPr>
            </a:lvl2pPr>
            <a:lvl3pPr>
              <a:defRPr sz="1600">
                <a:latin typeface="Ariel"/>
                <a:cs typeface="Ariel"/>
              </a:defRPr>
            </a:lvl3pPr>
            <a:lvl4pPr>
              <a:defRPr sz="1600">
                <a:latin typeface="Ariel"/>
                <a:cs typeface="Ariel"/>
              </a:defRPr>
            </a:lvl4pPr>
            <a:lvl5pPr>
              <a:defRPr sz="1600">
                <a:latin typeface="Ariel"/>
                <a:cs typeface="Ariel"/>
              </a:defRPr>
            </a:lvl5pPr>
          </a:lstStyle>
          <a:p>
            <a:pPr lvl="0"/>
            <a:r>
              <a:rPr lang="en-US" dirty="0" smtClean="0"/>
              <a:t>Click to edit Master text styles</a:t>
            </a:r>
          </a:p>
          <a:p>
            <a:pPr lvl="0"/>
            <a:r>
              <a:rPr lang="en-US" dirty="0" smtClean="0"/>
              <a:t>Next Line of information</a:t>
            </a:r>
          </a:p>
        </p:txBody>
      </p:sp>
      <p:sp>
        <p:nvSpPr>
          <p:cNvPr id="6" name="Slide Number Placeholder 13"/>
          <p:cNvSpPr>
            <a:spLocks noGrp="1"/>
          </p:cNvSpPr>
          <p:nvPr>
            <p:ph type="sldNum" sz="quarter" idx="16"/>
          </p:nvPr>
        </p:nvSpPr>
        <p:spPr>
          <a:xfrm>
            <a:off x="8394700" y="624522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cs typeface="Arial" pitchFamily="34" charset="0"/>
              </a:defRPr>
            </a:lvl1pPr>
          </a:lstStyle>
          <a:p>
            <a:fld id="{28DE5E44-DA20-4111-BC8F-2E18E7C67911}" type="slidenum">
              <a:rPr lang="en-US" altLang="en-US"/>
              <a:pPr/>
              <a:t>‹#›</a:t>
            </a:fld>
            <a:endParaRPr lang="en-US" altLang="en-US"/>
          </a:p>
        </p:txBody>
      </p:sp>
      <p:sp>
        <p:nvSpPr>
          <p:cNvPr id="7" name="Footer Placeholder 14"/>
          <p:cNvSpPr>
            <a:spLocks noGrp="1"/>
          </p:cNvSpPr>
          <p:nvPr>
            <p:ph type="ftr" sz="quarter" idx="17"/>
          </p:nvPr>
        </p:nvSpPr>
        <p:spPr>
          <a:xfrm>
            <a:off x="5651500" y="6245225"/>
            <a:ext cx="2895600" cy="365125"/>
          </a:xfrm>
          <a:prstGeom prst="rect">
            <a:avLst/>
          </a:prstGeom>
        </p:spPr>
        <p:txBody>
          <a:bodyPr vert="horz" lIns="91440" tIns="45720" rIns="91440" bIns="45720" rtlCol="0" anchor="ctr"/>
          <a:lstStyle>
            <a:lvl1pPr algn="r" fontAlgn="auto">
              <a:spcBef>
                <a:spcPts val="0"/>
              </a:spcBef>
              <a:spcAft>
                <a:spcPts val="0"/>
              </a:spcAft>
              <a:defRPr sz="1200" b="0" i="0">
                <a:solidFill>
                  <a:srgbClr val="8B0021"/>
                </a:solidFill>
                <a:latin typeface="Arial"/>
                <a:ea typeface="+mn-ea"/>
                <a:cs typeface="Arial"/>
              </a:defRPr>
            </a:lvl1pPr>
          </a:lstStyle>
          <a:p>
            <a:pPr>
              <a:defRPr/>
            </a:pPr>
            <a:r>
              <a:rPr lang="en-US"/>
              <a:t>Presentation Title Here  |</a:t>
            </a:r>
          </a:p>
        </p:txBody>
      </p:sp>
      <p:pic>
        <p:nvPicPr>
          <p:cNvPr id="12" name="Picture 11" descr="IMB Logo.jpg"/>
          <p:cNvPicPr>
            <a:picLocks noChangeAspect="1"/>
          </p:cNvPicPr>
          <p:nvPr userDrawn="1"/>
        </p:nvPicPr>
        <p:blipFill>
          <a:blip r:embed="rId3"/>
          <a:srcRect l="72948"/>
          <a:stretch>
            <a:fillRect/>
          </a:stretch>
        </p:blipFill>
        <p:spPr>
          <a:xfrm>
            <a:off x="2895600" y="6096000"/>
            <a:ext cx="1248201" cy="65914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84745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5" name="Picture 2" descr="UC_MED&amp;BS_Horiz_2C_CMYK.jp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54000" y="6072188"/>
            <a:ext cx="2514600" cy="658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8"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21"/>
          <p:cNvSpPr>
            <a:spLocks noGrp="1"/>
          </p:cNvSpPr>
          <p:nvPr>
            <p:ph type="body" sz="quarter" idx="15"/>
          </p:nvPr>
        </p:nvSpPr>
        <p:spPr>
          <a:xfrm>
            <a:off x="6858000" y="355600"/>
            <a:ext cx="1981200" cy="406400"/>
          </a:xfrm>
          <a:prstGeom prst="rect">
            <a:avLst/>
          </a:prstGeom>
        </p:spPr>
        <p:txBody>
          <a:bodyPr vert="horz" anchor="ctr"/>
          <a:lstStyle>
            <a:lvl1pPr algn="r">
              <a:buNone/>
              <a:defRPr sz="1200" b="0" i="0" baseline="0">
                <a:latin typeface="Arial"/>
                <a:cs typeface="Arial"/>
              </a:defRPr>
            </a:lvl1pPr>
          </a:lstStyle>
          <a:p>
            <a:pPr lvl="0"/>
            <a:r>
              <a:rPr lang="en-US" smtClean="0"/>
              <a:t>Click to edit Master text styles</a:t>
            </a:r>
          </a:p>
        </p:txBody>
      </p:sp>
      <p:sp>
        <p:nvSpPr>
          <p:cNvPr id="7" name="Picture Placeholder 5"/>
          <p:cNvSpPr>
            <a:spLocks noGrp="1"/>
          </p:cNvSpPr>
          <p:nvPr>
            <p:ph type="pic" idx="1"/>
          </p:nvPr>
        </p:nvSpPr>
        <p:spPr>
          <a:xfrm>
            <a:off x="342900" y="1028700"/>
            <a:ext cx="8445500" cy="4775199"/>
          </a:xfrm>
          <a:prstGeom prst="rect">
            <a:avLst/>
          </a:prstGeom>
        </p:spPr>
      </p:sp>
      <p:sp>
        <p:nvSpPr>
          <p:cNvPr id="6" name="Slide Number Placeholder 13"/>
          <p:cNvSpPr>
            <a:spLocks noGrp="1"/>
          </p:cNvSpPr>
          <p:nvPr>
            <p:ph type="sldNum" sz="quarter" idx="16"/>
          </p:nvPr>
        </p:nvSpPr>
        <p:spPr>
          <a:xfrm>
            <a:off x="8394700" y="624522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cs typeface="Arial" pitchFamily="34" charset="0"/>
              </a:defRPr>
            </a:lvl1pPr>
          </a:lstStyle>
          <a:p>
            <a:fld id="{B11E182B-14AD-431E-9753-57801DF0DF67}" type="slidenum">
              <a:rPr lang="en-US" altLang="en-US"/>
              <a:pPr/>
              <a:t>‹#›</a:t>
            </a:fld>
            <a:endParaRPr lang="en-US" altLang="en-US"/>
          </a:p>
        </p:txBody>
      </p:sp>
      <p:sp>
        <p:nvSpPr>
          <p:cNvPr id="10" name="Footer Placeholder 14"/>
          <p:cNvSpPr>
            <a:spLocks noGrp="1"/>
          </p:cNvSpPr>
          <p:nvPr>
            <p:ph type="ftr" sz="quarter" idx="17"/>
          </p:nvPr>
        </p:nvSpPr>
        <p:spPr>
          <a:xfrm>
            <a:off x="5651500" y="6245225"/>
            <a:ext cx="2895600" cy="365125"/>
          </a:xfrm>
          <a:prstGeom prst="rect">
            <a:avLst/>
          </a:prstGeom>
        </p:spPr>
        <p:txBody>
          <a:bodyPr vert="horz" lIns="91440" tIns="45720" rIns="91440" bIns="45720" rtlCol="0" anchor="ctr"/>
          <a:lstStyle>
            <a:lvl1pPr algn="r" fontAlgn="auto">
              <a:spcBef>
                <a:spcPts val="0"/>
              </a:spcBef>
              <a:spcAft>
                <a:spcPts val="0"/>
              </a:spcAft>
              <a:defRPr sz="1200" b="0" i="0">
                <a:solidFill>
                  <a:srgbClr val="8B0021"/>
                </a:solidFill>
                <a:latin typeface="Arial"/>
                <a:ea typeface="+mn-ea"/>
                <a:cs typeface="Arial"/>
              </a:defRPr>
            </a:lvl1pPr>
          </a:lstStyle>
          <a:p>
            <a:pPr>
              <a:defRPr/>
            </a:pPr>
            <a:r>
              <a:rPr lang="en-US"/>
              <a:t>Presentation Title Here  |</a:t>
            </a:r>
          </a:p>
        </p:txBody>
      </p:sp>
      <p:pic>
        <p:nvPicPr>
          <p:cNvPr id="11" name="Picture 10" descr="IMB Logo.jpg"/>
          <p:cNvPicPr>
            <a:picLocks noChangeAspect="1"/>
          </p:cNvPicPr>
          <p:nvPr userDrawn="1"/>
        </p:nvPicPr>
        <p:blipFill>
          <a:blip r:embed="rId3"/>
          <a:srcRect l="72948"/>
          <a:stretch>
            <a:fillRect/>
          </a:stretch>
        </p:blipFill>
        <p:spPr>
          <a:xfrm>
            <a:off x="2962935" y="6122656"/>
            <a:ext cx="1248201" cy="65914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98146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or Graph Slide">
    <p:spTree>
      <p:nvGrpSpPr>
        <p:cNvPr id="1" name=""/>
        <p:cNvGrpSpPr/>
        <p:nvPr/>
      </p:nvGrpSpPr>
      <p:grpSpPr>
        <a:xfrm>
          <a:off x="0" y="0"/>
          <a:ext cx="0" cy="0"/>
          <a:chOff x="0" y="0"/>
          <a:chExt cx="0" cy="0"/>
        </a:xfrm>
      </p:grpSpPr>
      <p:pic>
        <p:nvPicPr>
          <p:cNvPr id="5" name="Picture 2" descr="UC_MED&amp;BS_Horiz_2C_CMYK.jp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54000" y="6072188"/>
            <a:ext cx="2514600" cy="658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8"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21"/>
          <p:cNvSpPr>
            <a:spLocks noGrp="1"/>
          </p:cNvSpPr>
          <p:nvPr>
            <p:ph type="body" sz="quarter" idx="15"/>
          </p:nvPr>
        </p:nvSpPr>
        <p:spPr>
          <a:xfrm>
            <a:off x="6858000" y="355600"/>
            <a:ext cx="1981200" cy="406400"/>
          </a:xfrm>
          <a:prstGeom prst="rect">
            <a:avLst/>
          </a:prstGeom>
        </p:spPr>
        <p:txBody>
          <a:bodyPr vert="horz" anchor="ctr"/>
          <a:lstStyle>
            <a:lvl1pPr algn="r">
              <a:buNone/>
              <a:defRPr sz="1200" b="0" i="0" baseline="0">
                <a:latin typeface="Arial"/>
                <a:cs typeface="Arial"/>
              </a:defRPr>
            </a:lvl1pPr>
          </a:lstStyle>
          <a:p>
            <a:pPr lvl="0"/>
            <a:r>
              <a:rPr lang="en-US" smtClean="0"/>
              <a:t>Click to edit Master text styles</a:t>
            </a:r>
          </a:p>
        </p:txBody>
      </p:sp>
      <p:sp>
        <p:nvSpPr>
          <p:cNvPr id="7" name="Content Placeholder 5"/>
          <p:cNvSpPr>
            <a:spLocks noGrp="1"/>
          </p:cNvSpPr>
          <p:nvPr>
            <p:ph idx="1"/>
          </p:nvPr>
        </p:nvSpPr>
        <p:spPr>
          <a:xfrm>
            <a:off x="342900" y="1028700"/>
            <a:ext cx="8445500" cy="4775200"/>
          </a:xfrm>
          <a:prstGeom prst="rect">
            <a:avLst/>
          </a:prstGeom>
        </p:spPr>
        <p:txBody>
          <a:bodyPr/>
          <a:lstStyle>
            <a:lvl1pPr>
              <a:spcAft>
                <a:spcPts val="1200"/>
              </a:spcAft>
              <a:defRPr sz="1600">
                <a:latin typeface="Arial"/>
              </a:defRPr>
            </a:lvl1pPr>
          </a:lstStyle>
          <a:p>
            <a:endParaRPr lang="en-US" dirty="0"/>
          </a:p>
        </p:txBody>
      </p:sp>
      <p:sp>
        <p:nvSpPr>
          <p:cNvPr id="6" name="Slide Number Placeholder 13"/>
          <p:cNvSpPr>
            <a:spLocks noGrp="1"/>
          </p:cNvSpPr>
          <p:nvPr>
            <p:ph type="sldNum" sz="quarter" idx="16"/>
          </p:nvPr>
        </p:nvSpPr>
        <p:spPr>
          <a:xfrm>
            <a:off x="8394700" y="624522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cs typeface="Arial" pitchFamily="34" charset="0"/>
              </a:defRPr>
            </a:lvl1pPr>
          </a:lstStyle>
          <a:p>
            <a:fld id="{805847BA-D837-46FA-903E-BFE1596766F0}" type="slidenum">
              <a:rPr lang="en-US" altLang="en-US"/>
              <a:pPr/>
              <a:t>‹#›</a:t>
            </a:fld>
            <a:endParaRPr lang="en-US" altLang="en-US"/>
          </a:p>
        </p:txBody>
      </p:sp>
      <p:sp>
        <p:nvSpPr>
          <p:cNvPr id="10" name="Footer Placeholder 14"/>
          <p:cNvSpPr>
            <a:spLocks noGrp="1"/>
          </p:cNvSpPr>
          <p:nvPr>
            <p:ph type="ftr" sz="quarter" idx="17"/>
          </p:nvPr>
        </p:nvSpPr>
        <p:spPr>
          <a:xfrm>
            <a:off x="5651500" y="6245225"/>
            <a:ext cx="2895600" cy="365125"/>
          </a:xfrm>
          <a:prstGeom prst="rect">
            <a:avLst/>
          </a:prstGeom>
        </p:spPr>
        <p:txBody>
          <a:bodyPr vert="horz" lIns="91440" tIns="45720" rIns="91440" bIns="45720" rtlCol="0" anchor="ctr"/>
          <a:lstStyle>
            <a:lvl1pPr algn="r" fontAlgn="auto">
              <a:spcBef>
                <a:spcPts val="0"/>
              </a:spcBef>
              <a:spcAft>
                <a:spcPts val="0"/>
              </a:spcAft>
              <a:defRPr sz="1200" b="0" i="0">
                <a:solidFill>
                  <a:srgbClr val="8B0021"/>
                </a:solidFill>
                <a:latin typeface="Arial"/>
                <a:ea typeface="+mn-ea"/>
                <a:cs typeface="Arial"/>
              </a:defRPr>
            </a:lvl1pPr>
          </a:lstStyle>
          <a:p>
            <a:pPr>
              <a:defRPr/>
            </a:pPr>
            <a:r>
              <a:rPr lang="en-US"/>
              <a:t>Presentation Title Here  |</a:t>
            </a:r>
          </a:p>
        </p:txBody>
      </p:sp>
      <p:pic>
        <p:nvPicPr>
          <p:cNvPr id="11" name="Picture 10" descr="IMB Logo.jpg"/>
          <p:cNvPicPr>
            <a:picLocks noChangeAspect="1"/>
          </p:cNvPicPr>
          <p:nvPr userDrawn="1"/>
        </p:nvPicPr>
        <p:blipFill>
          <a:blip r:embed="rId3"/>
          <a:srcRect l="72948"/>
          <a:stretch>
            <a:fillRect/>
          </a:stretch>
        </p:blipFill>
        <p:spPr>
          <a:xfrm>
            <a:off x="2962935" y="6122656"/>
            <a:ext cx="1248201" cy="65914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74738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by Side Slide">
    <p:spTree>
      <p:nvGrpSpPr>
        <p:cNvPr id="1" name=""/>
        <p:cNvGrpSpPr/>
        <p:nvPr/>
      </p:nvGrpSpPr>
      <p:grpSpPr>
        <a:xfrm>
          <a:off x="0" y="0"/>
          <a:ext cx="0" cy="0"/>
          <a:chOff x="0" y="0"/>
          <a:chExt cx="0" cy="0"/>
        </a:xfrm>
      </p:grpSpPr>
      <p:pic>
        <p:nvPicPr>
          <p:cNvPr id="6" name="Picture 2" descr="UC_MED&amp;BS_Horiz_2C_CMYK.jp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54000" y="6072188"/>
            <a:ext cx="2514600" cy="6588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8" name="Text Placeholder 9"/>
          <p:cNvSpPr>
            <a:spLocks noGrp="1"/>
          </p:cNvSpPr>
          <p:nvPr>
            <p:ph type="body" sz="quarter" idx="13"/>
          </p:nvPr>
        </p:nvSpPr>
        <p:spPr>
          <a:xfrm>
            <a:off x="342900" y="342900"/>
            <a:ext cx="6972300" cy="558800"/>
          </a:xfrm>
          <a:prstGeom prst="rect">
            <a:avLst/>
          </a:prstGeom>
        </p:spPr>
        <p:txBody>
          <a:bodyPr vert="horz"/>
          <a:lstStyle>
            <a:lvl1pPr algn="l">
              <a:buNone/>
              <a:defRPr sz="2400">
                <a:solidFill>
                  <a:srgbClr val="8B0021"/>
                </a:solidFill>
                <a:latin typeface="Times New Roman"/>
                <a:cs typeface="Times New Roman"/>
              </a:defRPr>
            </a:lvl1pPr>
          </a:lstStyle>
          <a:p>
            <a:pPr lvl="0"/>
            <a:r>
              <a:rPr lang="en-US" smtClean="0"/>
              <a:t>Click to edit Master text styles</a:t>
            </a:r>
          </a:p>
        </p:txBody>
      </p:sp>
      <p:sp>
        <p:nvSpPr>
          <p:cNvPr id="9" name="Text Placeholder 21"/>
          <p:cNvSpPr>
            <a:spLocks noGrp="1"/>
          </p:cNvSpPr>
          <p:nvPr>
            <p:ph type="body" sz="quarter" idx="15"/>
          </p:nvPr>
        </p:nvSpPr>
        <p:spPr>
          <a:xfrm>
            <a:off x="6858000" y="355600"/>
            <a:ext cx="1981200" cy="406400"/>
          </a:xfrm>
          <a:prstGeom prst="rect">
            <a:avLst/>
          </a:prstGeom>
        </p:spPr>
        <p:txBody>
          <a:bodyPr vert="horz" anchor="ctr"/>
          <a:lstStyle>
            <a:lvl1pPr algn="r">
              <a:buNone/>
              <a:defRPr sz="1200" b="0" i="0" baseline="0">
                <a:latin typeface="Arial"/>
                <a:cs typeface="Arial"/>
              </a:defRPr>
            </a:lvl1pPr>
          </a:lstStyle>
          <a:p>
            <a:pPr lvl="0"/>
            <a:r>
              <a:rPr lang="en-US" smtClean="0"/>
              <a:t>Click to edit Master text styles</a:t>
            </a:r>
          </a:p>
        </p:txBody>
      </p:sp>
      <p:sp>
        <p:nvSpPr>
          <p:cNvPr id="7" name="Content Placeholder 5"/>
          <p:cNvSpPr>
            <a:spLocks noGrp="1"/>
          </p:cNvSpPr>
          <p:nvPr>
            <p:ph idx="1"/>
          </p:nvPr>
        </p:nvSpPr>
        <p:spPr>
          <a:xfrm>
            <a:off x="342900" y="1028700"/>
            <a:ext cx="4135438" cy="4775200"/>
          </a:xfrm>
          <a:prstGeom prst="rect">
            <a:avLst/>
          </a:prstGeom>
        </p:spPr>
        <p:txBody>
          <a:bodyPr/>
          <a:lstStyle>
            <a:lvl1pPr>
              <a:spcAft>
                <a:spcPts val="1200"/>
              </a:spcAft>
              <a:defRPr sz="1600">
                <a:latin typeface="Arial"/>
              </a:defRPr>
            </a:lvl1pPr>
          </a:lstStyle>
          <a:p>
            <a:endParaRPr lang="en-US" dirty="0"/>
          </a:p>
        </p:txBody>
      </p:sp>
      <p:sp>
        <p:nvSpPr>
          <p:cNvPr id="10" name="Content Placeholder 6"/>
          <p:cNvSpPr>
            <a:spLocks noGrp="1"/>
          </p:cNvSpPr>
          <p:nvPr>
            <p:ph idx="16"/>
          </p:nvPr>
        </p:nvSpPr>
        <p:spPr>
          <a:xfrm>
            <a:off x="4667250" y="1028700"/>
            <a:ext cx="4108450" cy="4775200"/>
          </a:xfrm>
          <a:prstGeom prst="rect">
            <a:avLst/>
          </a:prstGeom>
        </p:spPr>
        <p:txBody>
          <a:bodyPr/>
          <a:lstStyle>
            <a:lvl1pPr>
              <a:spcAft>
                <a:spcPts val="1200"/>
              </a:spcAft>
              <a:defRPr sz="1600">
                <a:latin typeface="Arial"/>
              </a:defRPr>
            </a:lvl1pPr>
          </a:lstStyle>
          <a:p>
            <a:endParaRPr lang="en-US" dirty="0"/>
          </a:p>
        </p:txBody>
      </p:sp>
      <p:sp>
        <p:nvSpPr>
          <p:cNvPr id="11" name="Slide Number Placeholder 13"/>
          <p:cNvSpPr>
            <a:spLocks noGrp="1"/>
          </p:cNvSpPr>
          <p:nvPr>
            <p:ph type="sldNum" sz="quarter" idx="17"/>
          </p:nvPr>
        </p:nvSpPr>
        <p:spPr>
          <a:xfrm>
            <a:off x="8394700" y="624522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cs typeface="Arial" pitchFamily="34" charset="0"/>
              </a:defRPr>
            </a:lvl1pPr>
          </a:lstStyle>
          <a:p>
            <a:fld id="{D762D776-07E7-492D-92BB-C1CD1D1DB6FC}" type="slidenum">
              <a:rPr lang="en-US" altLang="en-US"/>
              <a:pPr/>
              <a:t>‹#›</a:t>
            </a:fld>
            <a:endParaRPr lang="en-US" altLang="en-US"/>
          </a:p>
        </p:txBody>
      </p:sp>
      <p:sp>
        <p:nvSpPr>
          <p:cNvPr id="12" name="Footer Placeholder 14"/>
          <p:cNvSpPr>
            <a:spLocks noGrp="1"/>
          </p:cNvSpPr>
          <p:nvPr>
            <p:ph type="ftr" sz="quarter" idx="18"/>
          </p:nvPr>
        </p:nvSpPr>
        <p:spPr>
          <a:xfrm>
            <a:off x="5651500" y="6245225"/>
            <a:ext cx="2895600" cy="365125"/>
          </a:xfrm>
          <a:prstGeom prst="rect">
            <a:avLst/>
          </a:prstGeom>
        </p:spPr>
        <p:txBody>
          <a:bodyPr vert="horz" lIns="91440" tIns="45720" rIns="91440" bIns="45720" rtlCol="0" anchor="ctr"/>
          <a:lstStyle>
            <a:lvl1pPr algn="r" fontAlgn="auto">
              <a:spcBef>
                <a:spcPts val="0"/>
              </a:spcBef>
              <a:spcAft>
                <a:spcPts val="0"/>
              </a:spcAft>
              <a:defRPr sz="1200" b="0" i="0">
                <a:solidFill>
                  <a:srgbClr val="8B0021"/>
                </a:solidFill>
                <a:latin typeface="Arial"/>
                <a:ea typeface="+mn-ea"/>
                <a:cs typeface="Arial"/>
              </a:defRPr>
            </a:lvl1pPr>
          </a:lstStyle>
          <a:p>
            <a:pPr>
              <a:defRPr/>
            </a:pPr>
            <a:r>
              <a:rPr lang="en-US"/>
              <a:t>Presentation Title Here  |</a:t>
            </a:r>
          </a:p>
        </p:txBody>
      </p:sp>
      <p:pic>
        <p:nvPicPr>
          <p:cNvPr id="13" name="Picture 12" descr="IMB Logo.jpg"/>
          <p:cNvPicPr>
            <a:picLocks noChangeAspect="1"/>
          </p:cNvPicPr>
          <p:nvPr userDrawn="1"/>
        </p:nvPicPr>
        <p:blipFill>
          <a:blip r:embed="rId3"/>
          <a:srcRect l="72948"/>
          <a:stretch>
            <a:fillRect/>
          </a:stretch>
        </p:blipFill>
        <p:spPr>
          <a:xfrm>
            <a:off x="2962935" y="6122656"/>
            <a:ext cx="1248201" cy="65914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413356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BCA7364-6515-442D-AD4C-6520E1590BC8}" type="datetimeFigureOut">
              <a:rPr lang="en-US" altLang="en-US"/>
              <a:pPr>
                <a:defRPr/>
              </a:pPr>
              <a:t>4/28/2014</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BC1806F-B61F-495B-B086-786BBBDF8383}" type="slidenum">
              <a:rPr lang="en-US" altLang="en-US"/>
              <a:pPr>
                <a:defRPr/>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val="80353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40386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524000"/>
            <a:ext cx="40386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 val="370652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355600" y="5946775"/>
            <a:ext cx="8432800" cy="73025"/>
          </a:xfrm>
          <a:prstGeom prst="rect">
            <a:avLst/>
          </a:prstGeom>
          <a:solidFill>
            <a:srgbClr val="C0C0C0"/>
          </a:solidFill>
          <a:ln>
            <a:noFill/>
          </a:ln>
          <a:extLs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endParaRPr lang="en-US" altLang="en-US" sz="180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images.google.com/imgres?imgurl=http://www.alleycatscratch.com/ffashion/Figures/KarenWomanF.gif&amp;imgrefurl=http://www.alleycatscratch.com/ffashion/Figures/Figure4f.htm&amp;h=684&amp;w=382&amp;sz=7&amp;tbnid=zT4uOLyMf1kj0M:&amp;tbnh=137&amp;tbnw=76&amp;hl=en&amp;start=3&amp;prev=/images?q=woman+figure&amp;svnum=10&amp;hl=en&amp;lr=" TargetMode="External"/><Relationship Id="rId3" Type="http://schemas.openxmlformats.org/officeDocument/2006/relationships/notesSlide" Target="../notesSlides/notesSlide8.xml"/><Relationship Id="rId7" Type="http://schemas.openxmlformats.org/officeDocument/2006/relationships/hyperlink" Target="http://images.google.com/imgres?imgurl=http://www.new-homes-frederick.com/images/FrederickModel2August11.gif&amp;imgrefurl=http://www.new-homes-frederick.com/&amp;h=362&amp;w=500&amp;sz=55&amp;tbnid=Jqsb3_lsHDvbIM:&amp;tbnh=91&amp;tbnw=127&amp;hl=en&amp;start=18&amp;prev=/images?q=homes&amp;svnum=10&amp;hl=en&amp;lr=" TargetMode="External"/><Relationship Id="rId12" Type="http://schemas.openxmlformats.org/officeDocument/2006/relationships/image" Target="../media/image23.jpeg"/><Relationship Id="rId17" Type="http://schemas.openxmlformats.org/officeDocument/2006/relationships/image" Target="../media/image27.png"/><Relationship Id="rId2" Type="http://schemas.openxmlformats.org/officeDocument/2006/relationships/slideLayout" Target="../slideLayouts/slideLayout7.xml"/><Relationship Id="rId16" Type="http://schemas.openxmlformats.org/officeDocument/2006/relationships/image" Target="../media/image26.jpeg"/><Relationship Id="rId1" Type="http://schemas.openxmlformats.org/officeDocument/2006/relationships/video" Target="file:///C:\Documents%20and%20Settings\afrasier\Desktop\touch.mpg" TargetMode="Externa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image" Target="../media/image18.jpeg"/><Relationship Id="rId15" Type="http://schemas.openxmlformats.org/officeDocument/2006/relationships/image" Target="../media/image25.jpeg"/><Relationship Id="rId10" Type="http://schemas.openxmlformats.org/officeDocument/2006/relationships/image" Target="../media/image21.png"/><Relationship Id="rId4" Type="http://schemas.openxmlformats.org/officeDocument/2006/relationships/hyperlink" Target="http://www.fotosearch.com/comp/ARP/ARP101/mailbox.jpg" TargetMode="External"/><Relationship Id="rId9" Type="http://schemas.microsoft.com/office/2007/relationships/media" Target="file:///C:\Documents%20and%20Settings\afrasier\Desktop\touch.mpg" TargetMode="External"/><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Placeholder 1"/>
          <p:cNvSpPr>
            <a:spLocks noGrp="1"/>
          </p:cNvSpPr>
          <p:nvPr>
            <p:ph type="body" sz="quarter" idx="10"/>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r>
              <a:rPr lang="en-US" altLang="en-US" sz="2400" b="1" dirty="0">
                <a:latin typeface="Times" pitchFamily="-127" charset="0"/>
                <a:ea typeface="ＭＳ Ｐゴシック" pitchFamily="34" charset="-128"/>
                <a:cs typeface="Times" pitchFamily="-127" charset="0"/>
              </a:rPr>
              <a:t>Vaginal cytological characteristics as a </a:t>
            </a:r>
            <a:r>
              <a:rPr lang="en-US" altLang="en-US" sz="2400" b="1" dirty="0" err="1">
                <a:latin typeface="Times" pitchFamily="-127" charset="0"/>
                <a:ea typeface="ＭＳ Ｐゴシック" pitchFamily="34" charset="-128"/>
                <a:cs typeface="Times" pitchFamily="-127" charset="0"/>
              </a:rPr>
              <a:t>biomeasure</a:t>
            </a:r>
            <a:r>
              <a:rPr lang="en-US" altLang="en-US" sz="2400" b="1" dirty="0">
                <a:latin typeface="Times" pitchFamily="-127" charset="0"/>
                <a:ea typeface="ＭＳ Ｐゴシック" pitchFamily="34" charset="-128"/>
                <a:cs typeface="Times" pitchFamily="-127" charset="0"/>
              </a:rPr>
              <a:t> of </a:t>
            </a:r>
            <a:r>
              <a:rPr lang="en-US" altLang="en-US" sz="2400" b="1" dirty="0" err="1">
                <a:latin typeface="Times" pitchFamily="-127" charset="0"/>
                <a:ea typeface="ＭＳ Ｐゴシック" pitchFamily="34" charset="-128"/>
                <a:cs typeface="Times" pitchFamily="-127" charset="0"/>
              </a:rPr>
              <a:t>estrogenization</a:t>
            </a:r>
            <a:r>
              <a:rPr lang="en-US" altLang="en-US" sz="2400" b="1" dirty="0">
                <a:latin typeface="Times" pitchFamily="-127" charset="0"/>
                <a:ea typeface="ＭＳ Ｐゴシック" pitchFamily="34" charset="-128"/>
                <a:cs typeface="Times" pitchFamily="-127" charset="0"/>
              </a:rPr>
              <a:t> in a community-based population of older women</a:t>
            </a:r>
            <a:endParaRPr lang="en-US" altLang="en-US" sz="2400" dirty="0">
              <a:latin typeface="Times" pitchFamily="-127" charset="0"/>
              <a:ea typeface="ＭＳ Ｐゴシック" pitchFamily="34" charset="-128"/>
              <a:cs typeface="Times" pitchFamily="-127" charset="0"/>
            </a:endParaRPr>
          </a:p>
        </p:txBody>
      </p:sp>
      <p:sp>
        <p:nvSpPr>
          <p:cNvPr id="7170" name="Text Placeholder 2"/>
          <p:cNvSpPr>
            <a:spLocks noGrp="1"/>
          </p:cNvSpPr>
          <p:nvPr>
            <p:ph type="body" sz="quarter" idx="1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spcBef>
                <a:spcPct val="0"/>
              </a:spcBef>
            </a:pPr>
            <a:r>
              <a:rPr lang="en-US" altLang="en-US" sz="1600" dirty="0">
                <a:latin typeface="Arial" pitchFamily="34" charset="0"/>
                <a:ea typeface="ヒラギノ角ゴ Pro W3" pitchFamily="-127" charset="-128"/>
                <a:cs typeface="Arial" pitchFamily="34" charset="0"/>
              </a:rPr>
              <a:t>Natalia </a:t>
            </a:r>
            <a:r>
              <a:rPr lang="en-US" altLang="en-US" sz="1600" dirty="0" err="1">
                <a:latin typeface="Arial" pitchFamily="34" charset="0"/>
                <a:ea typeface="ヒラギノ角ゴ Pro W3" pitchFamily="-127" charset="-128"/>
                <a:cs typeface="Arial" pitchFamily="34" charset="0"/>
              </a:rPr>
              <a:t>Gavrilova</a:t>
            </a:r>
            <a:r>
              <a:rPr lang="en-US" altLang="en-US" sz="1600" dirty="0">
                <a:latin typeface="Arial" pitchFamily="34" charset="0"/>
                <a:ea typeface="ヒラギノ角ゴ Pro W3" pitchFamily="-127" charset="-128"/>
                <a:cs typeface="Arial" pitchFamily="34" charset="0"/>
              </a:rPr>
              <a:t>, PhD</a:t>
            </a:r>
            <a:r>
              <a:rPr lang="en-US" altLang="en-US" sz="1600" baseline="30000" dirty="0">
                <a:latin typeface="Arial" pitchFamily="34" charset="0"/>
                <a:ea typeface="ヒラギノ角ゴ Pro W3" pitchFamily="-127" charset="-128"/>
                <a:cs typeface="Arial" pitchFamily="34" charset="0"/>
              </a:rPr>
              <a:t>1,2</a:t>
            </a:r>
            <a:r>
              <a:rPr lang="en-US" altLang="en-US" sz="1600" dirty="0">
                <a:latin typeface="Arial" pitchFamily="34" charset="0"/>
                <a:ea typeface="ヒラギノ角ゴ Pro W3" pitchFamily="-127" charset="-128"/>
                <a:cs typeface="Arial" pitchFamily="34" charset="0"/>
              </a:rPr>
              <a:t> Annie Dude, MD, PhD</a:t>
            </a:r>
            <a:r>
              <a:rPr lang="en-US" altLang="en-US" sz="1600" baseline="30000" dirty="0">
                <a:latin typeface="Arial" pitchFamily="34" charset="0"/>
                <a:ea typeface="ヒラギノ角ゴ Pro W3" pitchFamily="-127" charset="-128"/>
                <a:cs typeface="Arial" pitchFamily="34" charset="0"/>
              </a:rPr>
              <a:t>1</a:t>
            </a:r>
            <a:r>
              <a:rPr lang="en-US" altLang="en-US" sz="1600" dirty="0">
                <a:latin typeface="Arial" pitchFamily="34" charset="0"/>
                <a:ea typeface="ヒラギノ角ゴ Pro W3" pitchFamily="-127" charset="-128"/>
                <a:cs typeface="Arial" pitchFamily="34" charset="0"/>
              </a:rPr>
              <a:t>; </a:t>
            </a:r>
            <a:r>
              <a:rPr lang="en-US" altLang="en-US" sz="1600" dirty="0" err="1">
                <a:latin typeface="Arial" pitchFamily="34" charset="0"/>
                <a:ea typeface="ヒラギノ角ゴ Pro W3" pitchFamily="-127" charset="-128"/>
                <a:cs typeface="Arial" pitchFamily="34" charset="0"/>
              </a:rPr>
              <a:t>Joscelyn</a:t>
            </a:r>
            <a:r>
              <a:rPr lang="en-US" altLang="en-US" sz="1600" dirty="0">
                <a:latin typeface="Arial" pitchFamily="34" charset="0"/>
                <a:ea typeface="ヒラギノ角ゴ Pro W3" pitchFamily="-127" charset="-128"/>
                <a:cs typeface="Arial" pitchFamily="34" charset="0"/>
              </a:rPr>
              <a:t> N. Hoffmann, AB</a:t>
            </a:r>
            <a:r>
              <a:rPr lang="en-US" altLang="en-US" sz="1600" baseline="30000" dirty="0">
                <a:latin typeface="Arial" pitchFamily="34" charset="0"/>
                <a:ea typeface="ヒラギノ角ゴ Pro W3" pitchFamily="-127" charset="-128"/>
                <a:cs typeface="Arial" pitchFamily="34" charset="0"/>
              </a:rPr>
              <a:t>3</a:t>
            </a:r>
            <a:r>
              <a:rPr lang="en-US" altLang="en-US" sz="1600" dirty="0">
                <a:latin typeface="Arial" pitchFamily="34" charset="0"/>
                <a:ea typeface="ヒラギノ角ゴ Pro W3" pitchFamily="-127" charset="-128"/>
                <a:cs typeface="Arial" pitchFamily="34" charset="0"/>
              </a:rPr>
              <a:t>; </a:t>
            </a:r>
            <a:r>
              <a:rPr lang="en-US" altLang="en-US" sz="1600" baseline="30000" dirty="0">
                <a:latin typeface="Arial" pitchFamily="34" charset="0"/>
                <a:ea typeface="ヒラギノ角ゴ Pro W3" pitchFamily="-127" charset="-128"/>
                <a:cs typeface="Arial" pitchFamily="34" charset="0"/>
              </a:rPr>
              <a:t> </a:t>
            </a:r>
            <a:r>
              <a:rPr lang="en-US" altLang="en-US" sz="1600" dirty="0">
                <a:latin typeface="Arial" pitchFamily="34" charset="0"/>
                <a:ea typeface="ヒラギノ角ゴ Pro W3" pitchFamily="-127" charset="-128"/>
                <a:cs typeface="Arial" pitchFamily="34" charset="0"/>
              </a:rPr>
              <a:t>Martha K. McClintock, Ph.D.</a:t>
            </a:r>
            <a:r>
              <a:rPr lang="en-US" altLang="en-US" sz="1600" baseline="30000" dirty="0">
                <a:latin typeface="Arial" pitchFamily="34" charset="0"/>
                <a:ea typeface="ヒラギノ角ゴ Pro W3" pitchFamily="-127" charset="-128"/>
                <a:cs typeface="Arial" pitchFamily="34" charset="0"/>
              </a:rPr>
              <a:t>2,3,4</a:t>
            </a:r>
            <a:r>
              <a:rPr lang="en-US" altLang="en-US" sz="1600" dirty="0">
                <a:latin typeface="Arial" pitchFamily="34" charset="0"/>
                <a:ea typeface="ヒラギノ角ゴ Pro W3" pitchFamily="-127" charset="-128"/>
                <a:cs typeface="Arial" pitchFamily="34" charset="0"/>
              </a:rPr>
              <a:t> L. Philip Schumm, MA</a:t>
            </a:r>
            <a:r>
              <a:rPr lang="en-US" altLang="en-US" sz="1600" baseline="30000" dirty="0">
                <a:latin typeface="Arial" pitchFamily="34" charset="0"/>
                <a:ea typeface="ヒラギノ角ゴ Pro W3" pitchFamily="-127" charset="-128"/>
                <a:cs typeface="Arial" pitchFamily="34" charset="0"/>
              </a:rPr>
              <a:t>5</a:t>
            </a:r>
            <a:r>
              <a:rPr lang="en-US" altLang="en-US" sz="1600" dirty="0">
                <a:latin typeface="Arial" pitchFamily="34" charset="0"/>
                <a:ea typeface="ヒラギノ角ゴ Pro W3" pitchFamily="-127" charset="-128"/>
                <a:cs typeface="Arial" pitchFamily="34" charset="0"/>
              </a:rPr>
              <a:t>; Stacy </a:t>
            </a:r>
            <a:r>
              <a:rPr lang="en-US" altLang="en-US" sz="1600" dirty="0" err="1">
                <a:latin typeface="Arial" pitchFamily="34" charset="0"/>
                <a:ea typeface="ヒラギノ角ゴ Pro W3" pitchFamily="-127" charset="-128"/>
                <a:cs typeface="Arial" pitchFamily="34" charset="0"/>
              </a:rPr>
              <a:t>Tessler</a:t>
            </a:r>
            <a:r>
              <a:rPr lang="en-US" altLang="en-US" sz="1600" dirty="0">
                <a:latin typeface="Arial" pitchFamily="34" charset="0"/>
                <a:ea typeface="ヒラギノ角ゴ Pro W3" pitchFamily="-127" charset="-128"/>
                <a:cs typeface="Arial" pitchFamily="34" charset="0"/>
              </a:rPr>
              <a:t> Lindau, MD, MAPP</a:t>
            </a:r>
            <a:r>
              <a:rPr lang="en-US" altLang="en-US" sz="1600" baseline="30000" dirty="0">
                <a:latin typeface="Arial" pitchFamily="34" charset="0"/>
                <a:ea typeface="ヒラギノ角ゴ Pro W3" pitchFamily="-127" charset="-128"/>
                <a:cs typeface="Arial" pitchFamily="34" charset="0"/>
              </a:rPr>
              <a:t>1,2, 4, 6</a:t>
            </a:r>
            <a:endParaRPr lang="en-US" altLang="en-US" sz="1600" dirty="0">
              <a:latin typeface="Arial" pitchFamily="34" charset="0"/>
              <a:ea typeface="ヒラギノ角ゴ Pro W3" pitchFamily="-127" charset="-128"/>
              <a:cs typeface="Arial" pitchFamily="34" charset="0"/>
            </a:endParaRPr>
          </a:p>
          <a:p>
            <a:pPr>
              <a:spcBef>
                <a:spcPct val="0"/>
              </a:spcBef>
            </a:pPr>
            <a:endParaRPr lang="en-US" altLang="en-US" sz="1100" dirty="0">
              <a:latin typeface="Arial" pitchFamily="34" charset="0"/>
              <a:ea typeface="ヒラギノ角ゴ Pro W3" pitchFamily="-127" charset="-128"/>
              <a:cs typeface="Arial" pitchFamily="34" charset="0"/>
            </a:endParaRPr>
          </a:p>
          <a:p>
            <a:pPr>
              <a:spcBef>
                <a:spcPct val="0"/>
              </a:spcBef>
            </a:pPr>
            <a:r>
              <a:rPr lang="en-US" altLang="en-US" sz="1100" dirty="0">
                <a:latin typeface="Arial" pitchFamily="34" charset="0"/>
                <a:ea typeface="ヒラギノ角ゴ Pro W3" pitchFamily="-127" charset="-128"/>
                <a:cs typeface="Arial" pitchFamily="34" charset="0"/>
              </a:rPr>
              <a:t>1 </a:t>
            </a:r>
            <a:r>
              <a:rPr lang="en-US" altLang="en-US" sz="1100" dirty="0" err="1">
                <a:latin typeface="Arial" pitchFamily="34" charset="0"/>
                <a:ea typeface="ヒラギノ角ゴ Pro W3" pitchFamily="-127" charset="-128"/>
                <a:cs typeface="Arial" pitchFamily="34" charset="0"/>
              </a:rPr>
              <a:t>Pritzker</a:t>
            </a:r>
            <a:r>
              <a:rPr lang="en-US" altLang="en-US" sz="1100" dirty="0">
                <a:latin typeface="Arial" pitchFamily="34" charset="0"/>
                <a:ea typeface="ヒラギノ角ゴ Pro W3" pitchFamily="-127" charset="-128"/>
                <a:cs typeface="Arial" pitchFamily="34" charset="0"/>
              </a:rPr>
              <a:t> School of Medicine, Department of Ob/</a:t>
            </a:r>
            <a:r>
              <a:rPr lang="en-US" altLang="en-US" sz="1100" dirty="0" err="1">
                <a:latin typeface="Arial" pitchFamily="34" charset="0"/>
                <a:ea typeface="ヒラギノ角ゴ Pro W3" pitchFamily="-127" charset="-128"/>
                <a:cs typeface="Arial" pitchFamily="34" charset="0"/>
              </a:rPr>
              <a:t>Gyn</a:t>
            </a:r>
            <a:r>
              <a:rPr lang="en-US" altLang="en-US" sz="1100" dirty="0">
                <a:latin typeface="Arial" pitchFamily="34" charset="0"/>
                <a:ea typeface="ヒラギノ角ゴ Pro W3" pitchFamily="-127" charset="-128"/>
                <a:cs typeface="Arial" pitchFamily="34" charset="0"/>
              </a:rPr>
              <a:t>, 2 Chicago Core on </a:t>
            </a:r>
            <a:r>
              <a:rPr lang="en-US" altLang="en-US" sz="1100" dirty="0" err="1">
                <a:latin typeface="Arial" pitchFamily="34" charset="0"/>
                <a:ea typeface="ヒラギノ角ゴ Pro W3" pitchFamily="-127" charset="-128"/>
                <a:cs typeface="Arial" pitchFamily="34" charset="0"/>
              </a:rPr>
              <a:t>Biomeasures</a:t>
            </a:r>
            <a:r>
              <a:rPr lang="en-US" altLang="en-US" sz="1100" dirty="0">
                <a:latin typeface="Arial" pitchFamily="34" charset="0"/>
                <a:ea typeface="ヒラギノ角ゴ Pro W3" pitchFamily="-127" charset="-128"/>
                <a:cs typeface="Arial" pitchFamily="34" charset="0"/>
              </a:rPr>
              <a:t> in Population-Based Research at the NORC-University of Chicago Center on Demography and Economics of Aging; 3 Institute for Mind and Biology, Departments of Psychology and Comparative Human Development 4; Comprehensive Cancer Center, 5 Department of Health Studies. and Department of Medicine (Gerontology), The University of Chicago </a:t>
            </a:r>
          </a:p>
          <a:p>
            <a:pPr eaLnBrk="1" hangingPunct="1"/>
            <a:endParaRPr lang="en-US" altLang="en-US" sz="1100" dirty="0">
              <a:latin typeface="Arial" pitchFamily="34" charset="0"/>
              <a:ea typeface="ヒラギノ角ゴ Pro W3" pitchFamily="-127" charset="-128"/>
              <a:cs typeface="Arial" pitchFamily="34" charset="0"/>
            </a:endParaRPr>
          </a:p>
        </p:txBody>
      </p:sp>
      <p:pic>
        <p:nvPicPr>
          <p:cNvPr id="5" name="Picture 4"/>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200400" y="6144260"/>
            <a:ext cx="1752600" cy="561340"/>
          </a:xfrm>
          <a:prstGeom prst="rect">
            <a:avLst/>
          </a:prstGeom>
        </p:spPr>
      </p:pic>
      <p:pic>
        <p:nvPicPr>
          <p:cNvPr id="2" name="Picture 1"/>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5851525" y="6060063"/>
            <a:ext cx="3063875" cy="684589"/>
          </a:xfrm>
          <a:prstGeom prst="rect">
            <a:avLst/>
          </a:prstGeom>
          <a:solidFill>
            <a:schemeClr val="bg1"/>
          </a:solidFill>
        </p:spPr>
      </p:pic>
      <p:pic>
        <p:nvPicPr>
          <p:cNvPr id="7" name="Picture 6"/>
          <p:cNvPicPr>
            <a:picLocks noChangeAspect="1"/>
          </p:cNvPicPr>
          <p:nvPr/>
        </p:nvPicPr>
        <p:blipFill>
          <a:blip r:embed="rId5"/>
          <a:stretch>
            <a:fillRect/>
          </a:stretch>
        </p:blipFill>
        <p:spPr>
          <a:xfrm>
            <a:off x="4229202" y="762000"/>
            <a:ext cx="3244646" cy="1143000"/>
          </a:xfrm>
          <a:prstGeom prst="rect">
            <a:avLst/>
          </a:prstGeom>
          <a:ln w="12700" cmpd="sng">
            <a:solidFill>
              <a:schemeClr val="tx1"/>
            </a:solidFill>
          </a:ln>
        </p:spPr>
      </p:pic>
      <p:pic>
        <p:nvPicPr>
          <p:cNvPr id="10" name="Picture 9" descr="IMB Logo.jpg"/>
          <p:cNvPicPr>
            <a:picLocks noChangeAspect="1"/>
          </p:cNvPicPr>
          <p:nvPr/>
        </p:nvPicPr>
        <p:blipFill>
          <a:blip r:embed="rId6"/>
          <a:srcRect l="72948"/>
          <a:stretch>
            <a:fillRect/>
          </a:stretch>
        </p:blipFill>
        <p:spPr>
          <a:xfrm>
            <a:off x="1219280" y="6122656"/>
            <a:ext cx="1248121" cy="6591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10</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b="1" dirty="0">
                <a:ea typeface="ＭＳ Ｐゴシック" pitchFamily="34" charset="-128"/>
              </a:rPr>
              <a:t>Vaginal swab collection</a:t>
            </a:r>
            <a:endParaRPr lang="en-US" altLang="en-US"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3" name="Text Placeholder 2"/>
          <p:cNvSpPr>
            <a:spLocks noGrp="1"/>
          </p:cNvSpPr>
          <p:nvPr>
            <p:ph type="body" sz="quarter" idx="12"/>
          </p:nvPr>
        </p:nvSpPr>
        <p:spPr/>
        <p:txBody>
          <a:bodyPr/>
          <a:lstStyle/>
          <a:p>
            <a:endParaRPr lang="en-US"/>
          </a:p>
        </p:txBody>
      </p:sp>
      <p:pic>
        <p:nvPicPr>
          <p:cNvPr id="1331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04800" y="280988"/>
            <a:ext cx="8775700" cy="6491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5" name="TextBox 4"/>
          <p:cNvSpPr txBox="1"/>
          <p:nvPr/>
        </p:nvSpPr>
        <p:spPr>
          <a:xfrm>
            <a:off x="152400" y="152400"/>
            <a:ext cx="3657600" cy="830997"/>
          </a:xfrm>
          <a:prstGeom prst="rect">
            <a:avLst/>
          </a:prstGeom>
          <a:noFill/>
        </p:spPr>
        <p:txBody>
          <a:bodyPr wrap="square" rtlCol="0">
            <a:spAutoFit/>
          </a:bodyPr>
          <a:lstStyle/>
          <a:p>
            <a:r>
              <a:rPr lang="en-US" b="1" dirty="0" smtClean="0">
                <a:solidFill>
                  <a:srgbClr val="98083A"/>
                </a:solidFill>
              </a:rPr>
              <a:t>Flow chart of vaginal swabs collection </a:t>
            </a:r>
            <a:endParaRPr lang="en-US" b="1" dirty="0">
              <a:solidFill>
                <a:srgbClr val="98083A"/>
              </a:solidFill>
            </a:endParaRPr>
          </a:p>
        </p:txBody>
      </p:sp>
      <p:sp>
        <p:nvSpPr>
          <p:cNvPr id="6" name="Up Arrow 5"/>
          <p:cNvSpPr/>
          <p:nvPr/>
        </p:nvSpPr>
        <p:spPr>
          <a:xfrm>
            <a:off x="1219200" y="4572000"/>
            <a:ext cx="484632" cy="762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 val="378144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11</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smtClean="0">
                <a:ea typeface="ＭＳ Ｐゴシック" pitchFamily="34" charset="-128"/>
              </a:rPr>
              <a:t>Successful Vaginal Swab Collection</a:t>
            </a:r>
            <a:endParaRPr lang="en-US" altLang="en-US" sz="28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xfrm>
            <a:off x="342900" y="1473200"/>
            <a:ext cx="8445500" cy="47752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defRPr/>
            </a:pPr>
            <a:r>
              <a:rPr lang="en-US" sz="2400" dirty="0" smtClean="0"/>
              <a:t>66% of women agreed </a:t>
            </a:r>
            <a:r>
              <a:rPr lang="en-US" sz="2400" dirty="0"/>
              <a:t>to provide a self-administered vaginal swab </a:t>
            </a:r>
            <a:r>
              <a:rPr lang="en-US" sz="2400" dirty="0" smtClean="0"/>
              <a:t>specimen (N = 1,028 of 1,550) </a:t>
            </a:r>
          </a:p>
          <a:p>
            <a:pPr>
              <a:defRPr/>
            </a:pPr>
            <a:r>
              <a:rPr lang="en-US" sz="2400" dirty="0" smtClean="0"/>
              <a:t>85% </a:t>
            </a:r>
            <a:r>
              <a:rPr lang="en-US" sz="2400" dirty="0"/>
              <a:t>were </a:t>
            </a:r>
            <a:r>
              <a:rPr lang="en-US" sz="2400" dirty="0" smtClean="0"/>
              <a:t>adequate for MI scores (N = 869 of 1,028)</a:t>
            </a:r>
          </a:p>
          <a:p>
            <a:pPr>
              <a:defRPr/>
            </a:pPr>
            <a:r>
              <a:rPr lang="en-US" sz="2400" dirty="0"/>
              <a:t>Non-responders to the vaginal swab protocol were</a:t>
            </a:r>
            <a:r>
              <a:rPr lang="en-US" sz="2400" dirty="0" smtClean="0"/>
              <a:t> : </a:t>
            </a:r>
            <a:endParaRPr lang="en-US" sz="2400" dirty="0"/>
          </a:p>
          <a:p>
            <a:pPr lvl="1">
              <a:defRPr/>
            </a:pPr>
            <a:r>
              <a:rPr lang="en-US" sz="2000" dirty="0"/>
              <a:t>older</a:t>
            </a:r>
          </a:p>
          <a:p>
            <a:pPr lvl="1">
              <a:defRPr/>
            </a:pPr>
            <a:r>
              <a:rPr lang="en-US" sz="2000" dirty="0"/>
              <a:t>&lt;HS graduate</a:t>
            </a:r>
          </a:p>
          <a:p>
            <a:pPr lvl="1">
              <a:defRPr/>
            </a:pPr>
            <a:r>
              <a:rPr lang="en-US" sz="2000" dirty="0"/>
              <a:t> less likely to report a recent pelvic examination, menopausal prescription hormone </a:t>
            </a:r>
            <a:r>
              <a:rPr lang="en-US" sz="2000" dirty="0" smtClean="0"/>
              <a:t>use</a:t>
            </a:r>
          </a:p>
          <a:p>
            <a:pPr lvl="1">
              <a:buNone/>
              <a:defRPr/>
            </a:pPr>
            <a:r>
              <a:rPr lang="en-US" sz="2000" dirty="0" smtClean="0"/>
              <a:t>												</a:t>
            </a:r>
            <a:r>
              <a:rPr lang="en-US" sz="2000" dirty="0" err="1" smtClean="0"/>
              <a:t>Lindau</a:t>
            </a:r>
            <a:r>
              <a:rPr lang="en-US" sz="2000" dirty="0" smtClean="0"/>
              <a:t> et al., 2008</a:t>
            </a:r>
          </a:p>
          <a:p>
            <a:pPr marL="457200" lvl="1" indent="0">
              <a:buFontTx/>
              <a:buNone/>
              <a:defRPr/>
            </a:pPr>
            <a:endParaRPr lang="en-US" sz="2000" dirty="0" smtClean="0"/>
          </a:p>
          <a:p>
            <a:pPr marL="0" indent="0">
              <a:buFontTx/>
              <a:buNone/>
              <a:defRPr/>
            </a:pPr>
            <a:endParaRPr lang="en-US" dirty="0" smtClean="0"/>
          </a:p>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585504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12</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342900" y="342900"/>
            <a:ext cx="8515350" cy="14097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r>
              <a:rPr lang="en-US" altLang="en-US" b="1" dirty="0">
                <a:latin typeface="Arial" charset="0"/>
                <a:ea typeface="ＭＳ Ｐゴシック" pitchFamily="34" charset="-128"/>
                <a:cs typeface="Arial" charset="0"/>
              </a:rPr>
              <a:t>The</a:t>
            </a:r>
            <a:r>
              <a:rPr lang="en-US" altLang="en-US" b="1" dirty="0" smtClean="0">
                <a:latin typeface="Arial" charset="0"/>
                <a:ea typeface="ＭＳ Ｐゴシック" pitchFamily="34" charset="-128"/>
                <a:cs typeface="Arial" charset="0"/>
              </a:rPr>
              <a:t> Maturation </a:t>
            </a:r>
            <a:r>
              <a:rPr lang="en-US" altLang="en-US" b="1" dirty="0">
                <a:latin typeface="Arial" charset="0"/>
                <a:ea typeface="ＭＳ Ｐゴシック" pitchFamily="34" charset="-128"/>
                <a:cs typeface="Arial" charset="0"/>
              </a:rPr>
              <a:t>V</a:t>
            </a:r>
            <a:r>
              <a:rPr lang="en-US" altLang="en-US" b="1" dirty="0" smtClean="0">
                <a:latin typeface="Arial" charset="0"/>
                <a:ea typeface="ＭＳ Ｐゴシック" pitchFamily="34" charset="-128"/>
                <a:cs typeface="Arial" charset="0"/>
              </a:rPr>
              <a:t>alue </a:t>
            </a:r>
          </a:p>
          <a:p>
            <a:pPr algn="ctr" eaLnBrk="1" hangingPunct="1"/>
            <a:r>
              <a:rPr lang="en-US" altLang="en-US" b="1" dirty="0" smtClean="0">
                <a:latin typeface="Arial" charset="0"/>
                <a:ea typeface="ＭＳ Ｐゴシック" pitchFamily="34" charset="-128"/>
                <a:cs typeface="Arial" charset="0"/>
              </a:rPr>
              <a:t>is </a:t>
            </a:r>
            <a:r>
              <a:rPr lang="en-US" altLang="en-US" b="1" dirty="0">
                <a:latin typeface="Arial" charset="0"/>
                <a:ea typeface="ＭＳ Ｐゴシック" pitchFamily="34" charset="-128"/>
                <a:cs typeface="Arial" charset="0"/>
              </a:rPr>
              <a:t>a</a:t>
            </a:r>
            <a:r>
              <a:rPr lang="en-US" altLang="en-US" b="1" dirty="0" smtClean="0">
                <a:latin typeface="Arial" charset="0"/>
                <a:ea typeface="ＭＳ Ｐゴシック" pitchFamily="34" charset="-128"/>
                <a:cs typeface="Arial" charset="0"/>
              </a:rPr>
              <a:t> clinical measure </a:t>
            </a:r>
            <a:r>
              <a:rPr lang="en-US" altLang="en-US" b="1" dirty="0">
                <a:latin typeface="Arial" charset="0"/>
                <a:ea typeface="ＭＳ Ｐゴシック" pitchFamily="34" charset="-128"/>
                <a:cs typeface="Arial" charset="0"/>
              </a:rPr>
              <a:t>of vaginal </a:t>
            </a:r>
            <a:r>
              <a:rPr lang="en-US" altLang="en-US" b="1" dirty="0" smtClean="0">
                <a:latin typeface="Arial" charset="0"/>
                <a:ea typeface="ＭＳ Ｐゴシック" pitchFamily="34" charset="-128"/>
                <a:cs typeface="Arial" charset="0"/>
              </a:rPr>
              <a:t>estrogenization</a:t>
            </a:r>
          </a:p>
          <a:p>
            <a:pPr algn="ctr" eaLnBrk="1" hangingPunct="1"/>
            <a:r>
              <a:rPr lang="en-US" altLang="en-US" b="1" dirty="0" smtClean="0">
                <a:latin typeface="Arial" charset="0"/>
                <a:ea typeface="ＭＳ Ｐゴシック" pitchFamily="34" charset="-128"/>
                <a:cs typeface="Arial" charset="0"/>
              </a:rPr>
              <a:t>derived from the Maturation Index</a:t>
            </a:r>
            <a:endParaRPr lang="en-US" altLang="en-US" b="1" dirty="0" smtClean="0">
              <a:latin typeface="Times New Roman" pitchFamily="18" charset="0"/>
              <a:ea typeface="ヒラギノ角ゴ Pro W3" pitchFamily="-127" charset="-128"/>
              <a:cs typeface="Times New Roman" pitchFamily="18" charset="0"/>
            </a:endParaRPr>
          </a:p>
        </p:txBody>
      </p:sp>
      <p:sp>
        <p:nvSpPr>
          <p:cNvPr id="8197" name="Text Placeholder 5"/>
          <p:cNvSpPr>
            <a:spLocks noGrp="1"/>
          </p:cNvSpPr>
          <p:nvPr>
            <p:ph type="body" sz="quarter" idx="12"/>
          </p:nvPr>
        </p:nvSpPr>
        <p:spPr bwMode="auto">
          <a:xfrm>
            <a:off x="2209800" y="1981200"/>
            <a:ext cx="5238750" cy="35052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buFontTx/>
              <a:buNone/>
            </a:pPr>
            <a:r>
              <a:rPr lang="en-US" altLang="en-US" sz="2400" dirty="0">
                <a:latin typeface="Arial" charset="0"/>
                <a:cs typeface="Arial" charset="0"/>
              </a:rPr>
              <a:t>Maturation</a:t>
            </a:r>
            <a:r>
              <a:rPr lang="en-US" altLang="en-US" sz="2400" dirty="0" smtClean="0">
                <a:latin typeface="Arial" charset="0"/>
                <a:cs typeface="Arial" charset="0"/>
              </a:rPr>
              <a:t> Value </a:t>
            </a:r>
            <a:r>
              <a:rPr lang="en-US" altLang="en-US" sz="2400" dirty="0">
                <a:latin typeface="Arial" charset="0"/>
                <a:cs typeface="Arial" charset="0"/>
              </a:rPr>
              <a:t>=</a:t>
            </a:r>
            <a:r>
              <a:rPr lang="en-US" altLang="en-US" sz="2400" dirty="0" smtClean="0">
                <a:latin typeface="Arial" charset="0"/>
                <a:cs typeface="Arial" charset="0"/>
              </a:rPr>
              <a:t> </a:t>
            </a:r>
          </a:p>
          <a:p>
            <a:pPr eaLnBrk="1" hangingPunct="1">
              <a:spcBef>
                <a:spcPct val="0"/>
              </a:spcBef>
              <a:buFontTx/>
              <a:buNone/>
            </a:pPr>
            <a:r>
              <a:rPr lang="en-US" altLang="en-US" sz="2400" dirty="0" smtClean="0">
                <a:latin typeface="Arial" charset="0"/>
                <a:cs typeface="Arial" charset="0"/>
              </a:rPr>
              <a:t>	1.0 </a:t>
            </a:r>
            <a:r>
              <a:rPr lang="en-US" altLang="en-US" sz="2400" dirty="0">
                <a:latin typeface="Arial" charset="0"/>
                <a:cs typeface="Arial" charset="0"/>
              </a:rPr>
              <a:t>x % superficial cells </a:t>
            </a:r>
            <a:r>
              <a:rPr lang="en-US" altLang="en-US" sz="2400" dirty="0" smtClean="0">
                <a:latin typeface="Arial" charset="0"/>
                <a:cs typeface="Arial" charset="0"/>
              </a:rPr>
              <a:t>+</a:t>
            </a:r>
          </a:p>
          <a:p>
            <a:pPr eaLnBrk="1" hangingPunct="1">
              <a:spcBef>
                <a:spcPct val="0"/>
              </a:spcBef>
              <a:buFontTx/>
              <a:buNone/>
            </a:pPr>
            <a:r>
              <a:rPr lang="en-US" altLang="en-US" sz="2400" dirty="0" smtClean="0">
                <a:latin typeface="Arial" charset="0"/>
                <a:cs typeface="Arial" charset="0"/>
              </a:rPr>
              <a:t>    0.5 </a:t>
            </a:r>
            <a:r>
              <a:rPr lang="en-US" altLang="en-US" sz="2400" dirty="0">
                <a:latin typeface="Arial" charset="0"/>
                <a:cs typeface="Arial" charset="0"/>
              </a:rPr>
              <a:t>x % intermediate </a:t>
            </a:r>
            <a:r>
              <a:rPr lang="en-US" altLang="en-US" sz="2400" dirty="0" smtClean="0">
                <a:latin typeface="Arial" charset="0"/>
                <a:cs typeface="Arial" charset="0"/>
              </a:rPr>
              <a:t>cells + </a:t>
            </a:r>
          </a:p>
          <a:p>
            <a:pPr eaLnBrk="1" hangingPunct="1">
              <a:spcBef>
                <a:spcPct val="0"/>
              </a:spcBef>
              <a:buFontTx/>
              <a:buNone/>
            </a:pPr>
            <a:r>
              <a:rPr lang="en-US" altLang="en-US" sz="2400" dirty="0" smtClean="0">
                <a:latin typeface="Arial" charset="0"/>
                <a:ea typeface="ＭＳ Ｐゴシック" pitchFamily="34" charset="-128"/>
                <a:cs typeface="Arial" charset="0"/>
              </a:rPr>
              <a:t>    </a:t>
            </a:r>
            <a:r>
              <a:rPr lang="en-US" altLang="en-US" sz="2400" dirty="0" smtClean="0">
                <a:ea typeface="ＭＳ Ｐゴシック" pitchFamily="34" charset="-128"/>
              </a:rPr>
              <a:t>0.0 </a:t>
            </a:r>
            <a:r>
              <a:rPr lang="en-US" altLang="en-US" sz="2400" dirty="0">
                <a:ea typeface="ＭＳ Ｐゴシック" pitchFamily="34" charset="-128"/>
              </a:rPr>
              <a:t>x % </a:t>
            </a:r>
            <a:r>
              <a:rPr lang="en-US" altLang="en-US" sz="2400" dirty="0" err="1" smtClean="0">
                <a:ea typeface="ＭＳ Ｐゴシック" pitchFamily="34" charset="-128"/>
              </a:rPr>
              <a:t>parabasal</a:t>
            </a:r>
            <a:r>
              <a:rPr lang="en-US" altLang="en-US" sz="2400" dirty="0" smtClean="0">
                <a:ea typeface="ＭＳ Ｐゴシック" pitchFamily="34" charset="-128"/>
              </a:rPr>
              <a:t> cells</a:t>
            </a:r>
          </a:p>
          <a:p>
            <a:pPr eaLnBrk="1" hangingPunct="1">
              <a:spcBef>
                <a:spcPct val="0"/>
              </a:spcBef>
              <a:buFontTx/>
              <a:buNone/>
            </a:pPr>
            <a:endParaRPr lang="en-US" altLang="en-US" sz="2400" dirty="0" smtClean="0">
              <a:solidFill>
                <a:srgbClr val="FF0000"/>
              </a:solidFill>
              <a:latin typeface="Arial" charset="0"/>
              <a:cs typeface="Arial" charset="0"/>
            </a:endParaRPr>
          </a:p>
          <a:p>
            <a:pPr eaLnBrk="1" hangingPunct="1">
              <a:spcBef>
                <a:spcPct val="0"/>
              </a:spcBef>
              <a:buFontTx/>
              <a:buNone/>
            </a:pPr>
            <a:r>
              <a:rPr lang="en-US" altLang="en-US" sz="2400" dirty="0" smtClean="0">
                <a:latin typeface="Arial" charset="0"/>
                <a:cs typeface="Arial" charset="0"/>
              </a:rPr>
              <a:t>      Potential </a:t>
            </a:r>
            <a:r>
              <a:rPr lang="en-US" altLang="en-US" sz="2400" dirty="0">
                <a:latin typeface="Arial" charset="0"/>
                <a:cs typeface="Arial" charset="0"/>
              </a:rPr>
              <a:t>range: 0</a:t>
            </a:r>
            <a:r>
              <a:rPr lang="en-US" altLang="en-US" sz="2400" dirty="0" smtClean="0">
                <a:latin typeface="Arial" charset="0"/>
                <a:cs typeface="Arial" charset="0"/>
              </a:rPr>
              <a:t> – 100</a:t>
            </a:r>
            <a:endParaRPr lang="en-US" altLang="en-US"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2415947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13</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533400" y="933450"/>
            <a:ext cx="8496300" cy="7239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200" b="1" dirty="0" smtClean="0">
                <a:solidFill>
                  <a:srgbClr val="98083A"/>
                </a:solidFill>
                <a:ea typeface="ＭＳ Ｐゴシック" pitchFamily="34" charset="-128"/>
              </a:rPr>
              <a:t>Maturation Value </a:t>
            </a:r>
            <a:r>
              <a:rPr lang="en-US" altLang="en-US" sz="3200" b="1" dirty="0">
                <a:solidFill>
                  <a:srgbClr val="98083A"/>
                </a:solidFill>
                <a:ea typeface="ＭＳ Ｐゴシック" pitchFamily="34" charset="-128"/>
              </a:rPr>
              <a:t>of </a:t>
            </a:r>
            <a:r>
              <a:rPr lang="en-US" altLang="en-US" sz="3200" b="1" dirty="0" smtClean="0">
                <a:solidFill>
                  <a:srgbClr val="98083A"/>
                </a:solidFill>
                <a:ea typeface="ＭＳ Ｐゴシック" pitchFamily="34" charset="-128"/>
              </a:rPr>
              <a:t>the Vaginal Epithelium</a:t>
            </a:r>
            <a:endParaRPr lang="en-US" altLang="en-US" sz="3200" dirty="0" smtClean="0">
              <a:solidFill>
                <a:srgbClr val="98083A"/>
              </a:solidFill>
              <a:latin typeface="Times New Roman" pitchFamily="18" charset="0"/>
              <a:ea typeface="ヒラギノ角ゴ Pro W3" pitchFamily="-127" charset="-128"/>
              <a:cs typeface="Times New Roman" pitchFamily="18" charset="0"/>
            </a:endParaRPr>
          </a:p>
        </p:txBody>
      </p:sp>
      <p:sp>
        <p:nvSpPr>
          <p:cNvPr id="8197" name="Text Placeholder 5"/>
          <p:cNvSpPr>
            <a:spLocks noGrp="1"/>
          </p:cNvSpPr>
          <p:nvPr>
            <p:ph type="body" sz="quarter" idx="12"/>
          </p:nvPr>
        </p:nvSpPr>
        <p:spPr bwMode="auto">
          <a:xfrm>
            <a:off x="342900" y="1295400"/>
            <a:ext cx="8445500" cy="45085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None/>
            </a:pPr>
            <a:r>
              <a:rPr lang="en-US" altLang="en-US" sz="2800" dirty="0" smtClean="0">
                <a:ea typeface="ＭＳ Ｐゴシック" pitchFamily="34" charset="-128"/>
              </a:rPr>
              <a:t>                  </a:t>
            </a:r>
          </a:p>
          <a:p>
            <a:r>
              <a:rPr lang="en-US" altLang="en-US" sz="2400" dirty="0" smtClean="0">
                <a:ea typeface="ＭＳ Ｐゴシック" pitchFamily="34" charset="-128"/>
              </a:rPr>
              <a:t>suggested by </a:t>
            </a:r>
            <a:r>
              <a:rPr lang="en-US" altLang="en-US" sz="2400" dirty="0" err="1" smtClean="0">
                <a:ea typeface="ＭＳ Ｐゴシック" pitchFamily="34" charset="-128"/>
              </a:rPr>
              <a:t>Meisels</a:t>
            </a:r>
            <a:r>
              <a:rPr lang="en-US" altLang="en-US" sz="2400" dirty="0" smtClean="0">
                <a:ea typeface="ＭＳ Ｐゴシック" pitchFamily="34" charset="-128"/>
              </a:rPr>
              <a:t> in </a:t>
            </a:r>
            <a:r>
              <a:rPr lang="en-US" altLang="en-US" sz="2400" dirty="0" err="1" smtClean="0">
                <a:ea typeface="ＭＳ Ｐゴシック" pitchFamily="34" charset="-128"/>
              </a:rPr>
              <a:t>Acta</a:t>
            </a:r>
            <a:r>
              <a:rPr lang="en-US" altLang="en-US" sz="2400" dirty="0" smtClean="0">
                <a:ea typeface="ＭＳ Ｐゴシック" pitchFamily="34" charset="-128"/>
              </a:rPr>
              <a:t> </a:t>
            </a:r>
            <a:r>
              <a:rPr lang="en-US" altLang="en-US" sz="2400" dirty="0" err="1" smtClean="0">
                <a:ea typeface="ＭＳ Ｐゴシック" pitchFamily="34" charset="-128"/>
              </a:rPr>
              <a:t>Cytologica</a:t>
            </a:r>
            <a:r>
              <a:rPr lang="en-US" altLang="en-US" sz="2400" dirty="0" smtClean="0">
                <a:ea typeface="ＭＳ Ｐゴシック" pitchFamily="34" charset="-128"/>
              </a:rPr>
              <a:t>, 1965, who called it an “estrogenic value”</a:t>
            </a:r>
            <a:endParaRPr lang="en-US" altLang="en-US" sz="2400" dirty="0">
              <a:ea typeface="ＭＳ Ｐゴシック" pitchFamily="34" charset="-128"/>
            </a:endParaRPr>
          </a:p>
          <a:p>
            <a:r>
              <a:rPr lang="en-US" altLang="en-US" sz="2400" dirty="0">
                <a:ea typeface="ＭＳ Ｐゴシック" pitchFamily="34" charset="-128"/>
              </a:rPr>
              <a:t>a bioassay of functionally active estrogens counteracted by progesterone</a:t>
            </a:r>
          </a:p>
          <a:p>
            <a:r>
              <a:rPr lang="en-US" altLang="en-US" sz="2400" dirty="0">
                <a:ea typeface="ＭＳ Ｐゴシック" pitchFamily="34" charset="-128"/>
              </a:rPr>
              <a:t>provides an integrated measure of hormonal bioactivity over many </a:t>
            </a:r>
            <a:r>
              <a:rPr lang="en-US" altLang="en-US" sz="2400" dirty="0" smtClean="0">
                <a:ea typeface="ＭＳ Ｐゴシック" pitchFamily="34" charset="-128"/>
              </a:rPr>
              <a:t>days</a:t>
            </a:r>
          </a:p>
          <a:p>
            <a:r>
              <a:rPr lang="en-US" altLang="en-US" sz="2400" dirty="0" smtClean="0">
                <a:ea typeface="ＭＳ Ｐゴシック" pitchFamily="34" charset="-128"/>
              </a:rPr>
              <a:t>based only on intermediate and superficial epithelial cells </a:t>
            </a:r>
          </a:p>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1852900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14</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600" dirty="0">
                <a:ea typeface="ＭＳ Ｐゴシック" pitchFamily="34" charset="-128"/>
              </a:rPr>
              <a:t>Hypotheses</a:t>
            </a:r>
            <a:endParaRPr lang="en-US" altLang="en-US" sz="36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xfrm>
            <a:off x="342900" y="1028700"/>
            <a:ext cx="8445500" cy="47752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None/>
            </a:pPr>
            <a:r>
              <a:rPr lang="en-US" altLang="en-US" sz="2800" dirty="0">
                <a:ea typeface="ＭＳ Ｐゴシック" pitchFamily="34" charset="-128"/>
              </a:rPr>
              <a:t>Vaginal epithelial estrogenization </a:t>
            </a:r>
            <a:r>
              <a:rPr lang="en-US" altLang="en-US" sz="2800" dirty="0" smtClean="0">
                <a:ea typeface="ＭＳ Ｐゴシック" pitchFamily="34" charset="-128"/>
              </a:rPr>
              <a:t>among                post</a:t>
            </a:r>
            <a:r>
              <a:rPr lang="en-US" altLang="en-US" sz="2800" dirty="0">
                <a:ea typeface="ＭＳ Ｐゴシック" pitchFamily="34" charset="-128"/>
              </a:rPr>
              <a:t>-menopausal women will be:</a:t>
            </a:r>
          </a:p>
          <a:p>
            <a:pPr>
              <a:defRPr/>
            </a:pPr>
            <a:r>
              <a:rPr lang="en-US" altLang="en-US" sz="2400" dirty="0" smtClean="0">
                <a:ea typeface="ＭＳ Ｐゴシック" pitchFamily="34" charset="-128"/>
              </a:rPr>
              <a:t>Inversely </a:t>
            </a:r>
            <a:r>
              <a:rPr lang="en-US" altLang="en-US" sz="2400" dirty="0">
                <a:ea typeface="ＭＳ Ｐゴシック" pitchFamily="34" charset="-128"/>
              </a:rPr>
              <a:t>associated with age and years since </a:t>
            </a:r>
            <a:r>
              <a:rPr lang="en-US" altLang="en-US" sz="2400" dirty="0" smtClean="0">
                <a:ea typeface="ＭＳ Ｐゴシック" pitchFamily="34" charset="-128"/>
              </a:rPr>
              <a:t>menopause     </a:t>
            </a:r>
            <a:r>
              <a:rPr lang="en-US" altLang="en-US" sz="2000" dirty="0" smtClean="0">
                <a:solidFill>
                  <a:schemeClr val="accent1">
                    <a:lumMod val="75000"/>
                  </a:schemeClr>
                </a:solidFill>
                <a:ea typeface="ＭＳ Ｐゴシック" pitchFamily="34" charset="-128"/>
              </a:rPr>
              <a:t>Rationale: Results from historical clinical study (</a:t>
            </a:r>
            <a:r>
              <a:rPr lang="en-US" altLang="en-US" sz="2000" dirty="0" err="1" smtClean="0">
                <a:solidFill>
                  <a:schemeClr val="accent1">
                    <a:lumMod val="75000"/>
                  </a:schemeClr>
                </a:solidFill>
                <a:ea typeface="ＭＳ Ｐゴシック" pitchFamily="34" charset="-128"/>
              </a:rPr>
              <a:t>Meisels</a:t>
            </a:r>
            <a:r>
              <a:rPr lang="en-US" altLang="en-US" sz="2000" dirty="0" smtClean="0">
                <a:solidFill>
                  <a:schemeClr val="accent1">
                    <a:lumMod val="75000"/>
                  </a:schemeClr>
                </a:solidFill>
                <a:ea typeface="ＭＳ Ｐゴシック" pitchFamily="34" charset="-128"/>
              </a:rPr>
              <a:t>, 1966)</a:t>
            </a:r>
            <a:endParaRPr lang="en-US" altLang="en-US" sz="2000" dirty="0">
              <a:solidFill>
                <a:schemeClr val="accent1">
                  <a:lumMod val="75000"/>
                </a:schemeClr>
              </a:solidFill>
              <a:ea typeface="ＭＳ Ｐゴシック" pitchFamily="34" charset="-128"/>
            </a:endParaRPr>
          </a:p>
          <a:p>
            <a:pPr>
              <a:defRPr/>
            </a:pPr>
            <a:r>
              <a:rPr lang="en-US" altLang="en-US" sz="2400" dirty="0">
                <a:ea typeface="ＭＳ Ｐゴシック" pitchFamily="34" charset="-128"/>
              </a:rPr>
              <a:t>Positively associated with </a:t>
            </a:r>
            <a:r>
              <a:rPr lang="en-US" altLang="en-US" sz="2400" dirty="0" smtClean="0">
                <a:ea typeface="ＭＳ Ｐゴシック" pitchFamily="34" charset="-128"/>
              </a:rPr>
              <a:t>obesity                                     </a:t>
            </a:r>
            <a:r>
              <a:rPr lang="en-US" altLang="en-US" sz="2000" dirty="0" smtClean="0">
                <a:solidFill>
                  <a:schemeClr val="tx2"/>
                </a:solidFill>
                <a:ea typeface="ＭＳ Ｐゴシック" pitchFamily="34" charset="-128"/>
              </a:rPr>
              <a:t>Rationale: Abdominal fat tissue can produce </a:t>
            </a:r>
            <a:r>
              <a:rPr lang="en-US" altLang="en-US" sz="2000" dirty="0" err="1" smtClean="0">
                <a:solidFill>
                  <a:schemeClr val="tx2"/>
                </a:solidFill>
                <a:ea typeface="ＭＳ Ｐゴシック" pitchFamily="34" charset="-128"/>
              </a:rPr>
              <a:t>estrone</a:t>
            </a:r>
            <a:endParaRPr lang="en-US" altLang="en-US" sz="2000" dirty="0">
              <a:solidFill>
                <a:schemeClr val="tx2"/>
              </a:solidFill>
              <a:ea typeface="ＭＳ Ｐゴシック" pitchFamily="34" charset="-128"/>
            </a:endParaRPr>
          </a:p>
          <a:p>
            <a:pPr>
              <a:defRPr/>
            </a:pPr>
            <a:r>
              <a:rPr lang="en-US" altLang="en-US" sz="2400" dirty="0" smtClean="0">
                <a:ea typeface="ＭＳ Ｐゴシック" pitchFamily="34" charset="-128"/>
              </a:rPr>
              <a:t>Higher in African American women compared to other  </a:t>
            </a:r>
            <a:r>
              <a:rPr lang="en-US" altLang="en-US" sz="2400" dirty="0">
                <a:ea typeface="ＭＳ Ｐゴシック" pitchFamily="34" charset="-128"/>
              </a:rPr>
              <a:t>racial and ethnic </a:t>
            </a:r>
            <a:r>
              <a:rPr lang="en-US" altLang="en-US" sz="2400" dirty="0" smtClean="0">
                <a:ea typeface="ＭＳ Ｐゴシック" pitchFamily="34" charset="-128"/>
              </a:rPr>
              <a:t>groups. </a:t>
            </a:r>
            <a:r>
              <a:rPr lang="en-US" altLang="en-US" sz="1800" dirty="0" smtClean="0">
                <a:solidFill>
                  <a:schemeClr val="tx2"/>
                </a:solidFill>
                <a:ea typeface="ＭＳ Ｐゴシック" pitchFamily="34" charset="-128"/>
              </a:rPr>
              <a:t>Rationale: Existing publications (</a:t>
            </a:r>
            <a:r>
              <a:rPr lang="en-US" altLang="en-US" sz="1800" dirty="0" err="1" smtClean="0">
                <a:solidFill>
                  <a:schemeClr val="tx2"/>
                </a:solidFill>
                <a:ea typeface="ＭＳ Ｐゴシック" pitchFamily="34" charset="-128"/>
              </a:rPr>
              <a:t>McTernan</a:t>
            </a:r>
            <a:r>
              <a:rPr lang="en-US" altLang="en-US" sz="1800" dirty="0" smtClean="0">
                <a:solidFill>
                  <a:schemeClr val="tx2"/>
                </a:solidFill>
                <a:ea typeface="ＭＳ Ｐゴシック" pitchFamily="34" charset="-128"/>
              </a:rPr>
              <a:t>, Wu, 2008; </a:t>
            </a:r>
            <a:r>
              <a:rPr lang="en-US" altLang="en-US" sz="1800" dirty="0" err="1" smtClean="0">
                <a:solidFill>
                  <a:schemeClr val="tx2"/>
                </a:solidFill>
                <a:ea typeface="ＭＳ Ｐゴシック" pitchFamily="34" charset="-128"/>
              </a:rPr>
              <a:t>Setiawan</a:t>
            </a:r>
            <a:r>
              <a:rPr lang="en-US" altLang="en-US" sz="1800" dirty="0" smtClean="0">
                <a:solidFill>
                  <a:schemeClr val="tx2"/>
                </a:solidFill>
                <a:ea typeface="ＭＳ Ｐゴシック" pitchFamily="34" charset="-128"/>
              </a:rPr>
              <a:t>, et al., 2006) and our own results from the NSHAP study suggest that African-American women have higher levels of free estradiol </a:t>
            </a:r>
            <a:endParaRPr lang="en-US" altLang="en-US" sz="1800" dirty="0">
              <a:solidFill>
                <a:schemeClr val="tx2"/>
              </a:solidFill>
              <a:ea typeface="ＭＳ Ｐゴシック" pitchFamily="34" charset="-128"/>
            </a:endParaRPr>
          </a:p>
          <a:p>
            <a:pPr>
              <a:defRPr/>
            </a:pPr>
            <a:r>
              <a:rPr lang="en-US" altLang="en-US" sz="2400" dirty="0">
                <a:ea typeface="ＭＳ Ｐゴシック" pitchFamily="34" charset="-128"/>
              </a:rPr>
              <a:t>Positively associated with sexual </a:t>
            </a:r>
            <a:r>
              <a:rPr lang="en-US" altLang="en-US" sz="2400" dirty="0" smtClean="0">
                <a:ea typeface="ＭＳ Ｐゴシック" pitchFamily="34" charset="-128"/>
              </a:rPr>
              <a:t>function </a:t>
            </a:r>
            <a:endParaRPr lang="en-US" altLang="en-US" sz="2400" dirty="0">
              <a:ea typeface="ＭＳ Ｐゴシック" pitchFamily="34" charset="-128"/>
            </a:endParaRPr>
          </a:p>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98382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15</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371475" y="228600"/>
            <a:ext cx="8496300" cy="5588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b="1" dirty="0"/>
              <a:t>Clinical Benchmark Study of Canadian Gynecology Patients</a:t>
            </a:r>
          </a:p>
          <a:p>
            <a:pPr eaLnBrk="1" hangingPunct="1"/>
            <a:endParaRPr lang="en-US" altLang="en-US" dirty="0" smtClean="0">
              <a:latin typeface="Times New Roman" pitchFamily="18" charset="0"/>
              <a:ea typeface="ヒラギノ角ゴ Pro W3" pitchFamily="-127" charset="-128"/>
              <a:cs typeface="Times New Roman" pitchFamily="18" charset="0"/>
            </a:endParaRPr>
          </a:p>
        </p:txBody>
      </p:sp>
      <p:graphicFrame>
        <p:nvGraphicFramePr>
          <p:cNvPr id="8" name="Content Placeholder 4"/>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356962199"/>
              </p:ext>
            </p:extLst>
          </p:nvPr>
        </p:nvGraphicFramePr>
        <p:xfrm>
          <a:off x="457200" y="787400"/>
          <a:ext cx="79375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3"/>
          <p:cNvSpPr txBox="1">
            <a:spLocks noChangeArrowheads="1"/>
          </p:cNvSpPr>
          <p:nvPr/>
        </p:nvSpPr>
        <p:spPr bwMode="auto">
          <a:xfrm>
            <a:off x="1219200" y="5667375"/>
            <a:ext cx="7010400" cy="276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3200" b="1">
                <a:solidFill>
                  <a:schemeClr val="tx1"/>
                </a:solidFill>
                <a:latin typeface="Arial" charset="0"/>
                <a:ea typeface="ＭＳ Ｐゴシック" pitchFamily="34" charset="-128"/>
              </a:defRPr>
            </a:lvl1pPr>
            <a:lvl2pPr marL="742950" indent="-285750" eaLnBrk="0" hangingPunct="0">
              <a:spcBef>
                <a:spcPct val="20000"/>
              </a:spcBef>
              <a:buClr>
                <a:schemeClr val="tx1"/>
              </a:buClr>
              <a:buChar char="•"/>
              <a:defRPr sz="2800">
                <a:solidFill>
                  <a:schemeClr val="tx1"/>
                </a:solidFill>
                <a:latin typeface="Arial" charset="0"/>
                <a:ea typeface="ＭＳ Ｐゴシック" pitchFamily="34" charset="-128"/>
              </a:defRPr>
            </a:lvl2pPr>
            <a:lvl3pPr marL="1143000" indent="-228600" eaLnBrk="0" hangingPunct="0">
              <a:spcBef>
                <a:spcPct val="20000"/>
              </a:spcBef>
              <a:buClr>
                <a:schemeClr val="tx1"/>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tx1"/>
              </a:buClr>
              <a:buChar char="•"/>
              <a:defRPr sz="2000">
                <a:solidFill>
                  <a:schemeClr val="tx1"/>
                </a:solidFill>
                <a:latin typeface="Arial" charset="0"/>
                <a:ea typeface="ＭＳ Ｐゴシック" pitchFamily="34" charset="-128"/>
              </a:defRPr>
            </a:lvl4pPr>
            <a:lvl5pPr marL="2057400" indent="-228600" eaLnBrk="0" hangingPunct="0">
              <a:spcBef>
                <a:spcPct val="20000"/>
              </a:spcBef>
              <a:buClr>
                <a:schemeClr val="tx1"/>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200" b="0" dirty="0"/>
              <a:t>Reference: </a:t>
            </a:r>
            <a:r>
              <a:rPr lang="en-US" altLang="en-US" sz="1200" b="0" dirty="0" err="1"/>
              <a:t>Meisels</a:t>
            </a:r>
            <a:r>
              <a:rPr lang="en-US" altLang="en-US" sz="1200" b="0" dirty="0"/>
              <a:t> A. Menopause - A </a:t>
            </a:r>
            <a:r>
              <a:rPr lang="en-US" altLang="en-US" sz="1200" b="0" dirty="0" err="1"/>
              <a:t>cytohormonal</a:t>
            </a:r>
            <a:r>
              <a:rPr lang="en-US" altLang="en-US" sz="1200" b="0" dirty="0"/>
              <a:t> study. </a:t>
            </a:r>
            <a:r>
              <a:rPr lang="en-US" altLang="en-US" sz="1200" b="0" dirty="0" err="1"/>
              <a:t>Acta</a:t>
            </a:r>
            <a:r>
              <a:rPr lang="en-US" altLang="en-US" sz="1200" b="0" dirty="0"/>
              <a:t> </a:t>
            </a:r>
            <a:r>
              <a:rPr lang="en-US" altLang="en-US" sz="1200" b="0" dirty="0" err="1"/>
              <a:t>Cytol</a:t>
            </a:r>
            <a:r>
              <a:rPr lang="en-US" altLang="en-US" sz="1200" b="0" dirty="0"/>
              <a:t>. 1966;10(1):49-55</a:t>
            </a:r>
          </a:p>
        </p:txBody>
      </p:sp>
    </p:spTree>
    <p:extLst>
      <p:ext uri="{BB962C8B-B14F-4D97-AF65-F5344CB8AC3E}">
        <p14:creationId xmlns:mc="http://schemas.openxmlformats.org/markup-compatibility/2006" xmlns:mv="urn:schemas-microsoft-com:mac:vml" xmlns:p14="http://schemas.microsoft.com/office/powerpoint/2010/main" xmlns="" val="1617951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16</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ea typeface="ＭＳ Ｐゴシック" pitchFamily="34" charset="-128"/>
              </a:rPr>
              <a:t>Results</a:t>
            </a:r>
            <a:endParaRPr lang="en-US" altLang="en-US" sz="40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2300047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17</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1046163" y="304800"/>
            <a:ext cx="6972300" cy="5588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b="1" dirty="0">
                <a:solidFill>
                  <a:srgbClr val="98083A"/>
                </a:solidFill>
                <a:ea typeface="ＭＳ Ｐゴシック" pitchFamily="34" charset="-128"/>
              </a:rPr>
              <a:t>Distribution of Maturation Value </a:t>
            </a:r>
            <a:r>
              <a:rPr lang="en-US" altLang="en-US" b="1" dirty="0" smtClean="0">
                <a:solidFill>
                  <a:srgbClr val="98083A"/>
                </a:solidFill>
                <a:ea typeface="ＭＳ Ｐゴシック" pitchFamily="34" charset="-128"/>
              </a:rPr>
              <a:t>in </a:t>
            </a:r>
            <a:r>
              <a:rPr lang="en-US" altLang="en-US" b="1" dirty="0">
                <a:solidFill>
                  <a:srgbClr val="98083A"/>
                </a:solidFill>
                <a:ea typeface="ＭＳ Ｐゴシック" pitchFamily="34" charset="-128"/>
              </a:rPr>
              <a:t>NSHAP </a:t>
            </a:r>
            <a:r>
              <a:rPr lang="en-US" altLang="en-US" b="1" dirty="0" smtClean="0">
                <a:solidFill>
                  <a:srgbClr val="98083A"/>
                </a:solidFill>
                <a:ea typeface="ＭＳ Ｐゴシック" pitchFamily="34" charset="-128"/>
              </a:rPr>
              <a:t>Wave 1</a:t>
            </a:r>
            <a:endParaRPr lang="en-US" altLang="en-US" dirty="0" smtClean="0">
              <a:solidFill>
                <a:srgbClr val="98083A"/>
              </a:solidFill>
              <a:latin typeface="Times New Roman" pitchFamily="18" charset="0"/>
              <a:ea typeface="ヒラギノ角ゴ Pro W3" pitchFamily="-127" charset="-128"/>
              <a:cs typeface="Times New Roman" pitchFamily="18" charset="0"/>
            </a:endParaRPr>
          </a:p>
        </p:txBody>
      </p:sp>
      <p:pic>
        <p:nvPicPr>
          <p:cNvPr id="7" name="Picture 2"/>
          <p:cNvPicPr>
            <a:picLocks noGrp="1" noChangeAspect="1" noChangeArrowheads="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a:xfrm>
            <a:off x="533400" y="901700"/>
            <a:ext cx="7673975" cy="5029200"/>
          </a:xfrm>
          <a:noFill/>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a:xfrm>
            <a:off x="344488" y="863600"/>
            <a:ext cx="7673975" cy="50292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 val="1541178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18</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342900" y="342900"/>
            <a:ext cx="8070850" cy="5588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b="1" dirty="0">
                <a:solidFill>
                  <a:srgbClr val="98083A"/>
                </a:solidFill>
                <a:ea typeface="ＭＳ Ｐゴシック" pitchFamily="34" charset="-128"/>
              </a:rPr>
              <a:t>Maturation </a:t>
            </a:r>
            <a:r>
              <a:rPr lang="en-US" altLang="en-US" b="1" dirty="0" smtClean="0">
                <a:solidFill>
                  <a:srgbClr val="98083A"/>
                </a:solidFill>
                <a:ea typeface="ＭＳ Ｐゴシック" pitchFamily="34" charset="-128"/>
              </a:rPr>
              <a:t>Value:  (A) Age and (B) Hormone Therapy Use </a:t>
            </a:r>
            <a:r>
              <a:rPr lang="en-US" altLang="en-US" b="1" dirty="0">
                <a:ea typeface="ＭＳ Ｐゴシック" pitchFamily="34" charset="-128"/>
              </a:rPr>
              <a:t>Use</a:t>
            </a:r>
            <a:endParaRPr lang="en-US" altLang="en-US" dirty="0" smtClean="0">
              <a:latin typeface="Times New Roman" pitchFamily="18" charset="0"/>
              <a:ea typeface="ヒラギノ角ゴ Pro W3" pitchFamily="-127" charset="-128"/>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a:xfrm>
            <a:off x="260350" y="800100"/>
            <a:ext cx="8153400" cy="51816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 val="3917462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19</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342900" y="342900"/>
            <a:ext cx="7353300" cy="5588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smtClean="0">
                <a:ea typeface="ＭＳ Ｐゴシック" pitchFamily="34" charset="-128"/>
              </a:rPr>
              <a:t>Testing hypotheses </a:t>
            </a:r>
            <a:r>
              <a:rPr lang="en-US" altLang="en-US" sz="2800" b="1" dirty="0">
                <a:ea typeface="ＭＳ Ｐゴシック" pitchFamily="34" charset="-128"/>
              </a:rPr>
              <a:t>using the </a:t>
            </a:r>
            <a:r>
              <a:rPr lang="en-US" altLang="en-US" sz="2800" b="1" dirty="0" smtClean="0">
                <a:solidFill>
                  <a:srgbClr val="800000"/>
                </a:solidFill>
                <a:ea typeface="ＭＳ Ｐゴシック" pitchFamily="34" charset="-128"/>
              </a:rPr>
              <a:t>maturation</a:t>
            </a:r>
            <a:r>
              <a:rPr lang="en-US" altLang="en-US" sz="2800" b="1" dirty="0" smtClean="0">
                <a:ea typeface="ＭＳ Ｐゴシック" pitchFamily="34" charset="-128"/>
              </a:rPr>
              <a:t> </a:t>
            </a:r>
            <a:r>
              <a:rPr lang="en-US" altLang="en-US" sz="2800" b="1" dirty="0" smtClean="0">
                <a:solidFill>
                  <a:srgbClr val="800000"/>
                </a:solidFill>
                <a:ea typeface="ＭＳ Ｐゴシック" pitchFamily="34" charset="-128"/>
              </a:rPr>
              <a:t>value</a:t>
            </a:r>
            <a:endParaRPr lang="en-US" altLang="en-US" sz="2800" b="1" dirty="0" smtClean="0">
              <a:solidFill>
                <a:srgbClr val="800000"/>
              </a:solidFill>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dirty="0" smtClean="0">
              <a:latin typeface="Arial" pitchFamily="34" charset="0"/>
              <a:ea typeface="ヒラギノ角ゴ Pro W3" pitchFamily="-127" charset="-128"/>
              <a:cs typeface="Arial" pitchFamily="34" charset="0"/>
            </a:endParaRPr>
          </a:p>
        </p:txBody>
      </p:sp>
      <p:sp>
        <p:nvSpPr>
          <p:cNvPr id="7" name="Content Placeholder 2"/>
          <p:cNvSpPr>
            <a:spLocks noGrp="1"/>
          </p:cNvSpPr>
          <p:nvPr>
            <p:ph type="body" sz="quarter" idx="12"/>
          </p:nvPr>
        </p:nvSpPr>
        <p:spPr/>
        <p:txBody>
          <a:bodyPr/>
          <a:lstStyle/>
          <a:p>
            <a:pPr eaLnBrk="1" hangingPunct="1">
              <a:buFontTx/>
              <a:buNone/>
            </a:pPr>
            <a:r>
              <a:rPr lang="en-US" altLang="en-US" sz="2400" b="0" dirty="0" smtClean="0">
                <a:ea typeface="ＭＳ Ｐゴシック" pitchFamily="34" charset="-128"/>
              </a:rPr>
              <a:t>#1: Linear regression model to determine correlates (X) of the maturation value (Y).</a:t>
            </a:r>
          </a:p>
          <a:p>
            <a:pPr algn="ctr" eaLnBrk="1" hangingPunct="1">
              <a:buFontTx/>
              <a:buNone/>
            </a:pPr>
            <a:r>
              <a:rPr lang="en-US" altLang="en-US" sz="2400" b="0" dirty="0" smtClean="0">
                <a:ea typeface="ＭＳ Ｐゴシック" pitchFamily="34" charset="-128"/>
              </a:rPr>
              <a:t>Y = </a:t>
            </a:r>
            <a:r>
              <a:rPr lang="en-US" altLang="en-US" sz="2400" b="0" dirty="0" smtClean="0">
                <a:latin typeface="Symbol" pitchFamily="18" charset="2"/>
                <a:ea typeface="ＭＳ Ｐゴシック" pitchFamily="34" charset="-128"/>
              </a:rPr>
              <a:t>b</a:t>
            </a:r>
            <a:r>
              <a:rPr lang="en-US" altLang="en-US" sz="2400" b="0" baseline="-25000" dirty="0" smtClean="0">
                <a:latin typeface="Symbol" pitchFamily="18" charset="2"/>
                <a:ea typeface="ＭＳ Ｐゴシック" pitchFamily="34" charset="-128"/>
              </a:rPr>
              <a:t>0</a:t>
            </a:r>
            <a:r>
              <a:rPr lang="en-US" altLang="en-US" sz="2400" b="0" dirty="0" smtClean="0">
                <a:latin typeface="Symbol" pitchFamily="18" charset="2"/>
                <a:ea typeface="ＭＳ Ｐゴシック" pitchFamily="34" charset="-128"/>
              </a:rPr>
              <a:t> + b</a:t>
            </a:r>
            <a:r>
              <a:rPr lang="en-US" altLang="en-US" sz="2400" b="0" baseline="-25000" dirty="0" smtClean="0">
                <a:latin typeface="Symbol" pitchFamily="18" charset="2"/>
                <a:ea typeface="ＭＳ Ｐゴシック" pitchFamily="34" charset="-128"/>
              </a:rPr>
              <a:t>1</a:t>
            </a:r>
            <a:r>
              <a:rPr lang="en-US" altLang="en-US" sz="2400" b="0" dirty="0" smtClean="0">
                <a:ea typeface="ＭＳ Ｐゴシック" pitchFamily="34" charset="-128"/>
              </a:rPr>
              <a:t>X</a:t>
            </a:r>
            <a:r>
              <a:rPr lang="en-US" altLang="en-US" sz="2400" b="0" baseline="-25000" dirty="0" smtClean="0">
                <a:ea typeface="ＭＳ Ｐゴシック" pitchFamily="34" charset="-128"/>
              </a:rPr>
              <a:t>1</a:t>
            </a:r>
            <a:r>
              <a:rPr lang="en-US" altLang="en-US" sz="2400" b="0" dirty="0" smtClean="0">
                <a:latin typeface="Symbol" pitchFamily="18" charset="2"/>
                <a:ea typeface="ＭＳ Ｐゴシック" pitchFamily="34" charset="-128"/>
              </a:rPr>
              <a:t> +...+ </a:t>
            </a:r>
            <a:r>
              <a:rPr lang="en-US" altLang="en-US" sz="2400" b="0" dirty="0" err="1" smtClean="0">
                <a:latin typeface="Symbol" pitchFamily="18" charset="2"/>
                <a:ea typeface="ＭＳ Ｐゴシック" pitchFamily="34" charset="-128"/>
              </a:rPr>
              <a:t>b</a:t>
            </a:r>
            <a:r>
              <a:rPr lang="en-US" altLang="en-US" sz="2400" b="0" baseline="-25000" dirty="0" err="1" smtClean="0">
                <a:ea typeface="ＭＳ Ｐゴシック" pitchFamily="34" charset="-128"/>
              </a:rPr>
              <a:t>k</a:t>
            </a:r>
            <a:r>
              <a:rPr lang="en-US" altLang="en-US" sz="2400" b="0" dirty="0" err="1" smtClean="0">
                <a:ea typeface="ＭＳ Ｐゴシック" pitchFamily="34" charset="-128"/>
              </a:rPr>
              <a:t>X</a:t>
            </a:r>
            <a:r>
              <a:rPr lang="en-US" altLang="en-US" sz="2400" b="0" baseline="-25000" dirty="0" err="1" smtClean="0">
                <a:ea typeface="ＭＳ Ｐゴシック" pitchFamily="34" charset="-128"/>
              </a:rPr>
              <a:t>k</a:t>
            </a:r>
            <a:endParaRPr lang="en-US" altLang="en-US" sz="2400" b="0" dirty="0" smtClean="0">
              <a:latin typeface="Symbol" pitchFamily="18" charset="2"/>
              <a:ea typeface="ＭＳ Ｐゴシック" pitchFamily="34" charset="-128"/>
            </a:endParaRPr>
          </a:p>
          <a:p>
            <a:pPr algn="ctr" eaLnBrk="1" hangingPunct="1">
              <a:buFontTx/>
              <a:buNone/>
            </a:pPr>
            <a:r>
              <a:rPr lang="en-US" altLang="en-US" sz="2400" b="0" dirty="0" smtClean="0">
                <a:ea typeface="ＭＳ Ｐゴシック" pitchFamily="34" charset="-128"/>
              </a:rPr>
              <a:t>Maturation value = </a:t>
            </a:r>
            <a:r>
              <a:rPr lang="en-US" altLang="en-US" sz="2400" b="0" dirty="0" smtClean="0">
                <a:latin typeface="Symbol" pitchFamily="18" charset="2"/>
                <a:ea typeface="ＭＳ Ｐゴシック" pitchFamily="34" charset="-128"/>
              </a:rPr>
              <a:t>b</a:t>
            </a:r>
            <a:r>
              <a:rPr lang="en-US" altLang="en-US" sz="2400" b="0" baseline="-25000" dirty="0" smtClean="0">
                <a:latin typeface="Symbol" pitchFamily="18" charset="2"/>
                <a:ea typeface="ＭＳ Ｐゴシック" pitchFamily="34" charset="-128"/>
              </a:rPr>
              <a:t>0</a:t>
            </a:r>
            <a:r>
              <a:rPr lang="en-US" altLang="en-US" sz="2400" b="0" dirty="0" smtClean="0">
                <a:latin typeface="Symbol" pitchFamily="18" charset="2"/>
                <a:ea typeface="ＭＳ Ｐゴシック" pitchFamily="34" charset="-128"/>
              </a:rPr>
              <a:t> + b</a:t>
            </a:r>
            <a:r>
              <a:rPr lang="en-US" altLang="en-US" sz="2400" b="0" baseline="-25000" dirty="0" smtClean="0">
                <a:latin typeface="Symbol" pitchFamily="18" charset="2"/>
                <a:ea typeface="ＭＳ Ｐゴシック" pitchFamily="34" charset="-128"/>
              </a:rPr>
              <a:t>1</a:t>
            </a:r>
            <a:r>
              <a:rPr lang="en-US" altLang="en-US" sz="2400" b="0" dirty="0" smtClean="0">
                <a:ea typeface="ＭＳ Ｐゴシック" pitchFamily="34" charset="-128"/>
              </a:rPr>
              <a:t>hormone therapy +…+ </a:t>
            </a:r>
            <a:r>
              <a:rPr lang="en-US" altLang="en-US" sz="2400" b="0" dirty="0" err="1" smtClean="0">
                <a:latin typeface="Symbol" pitchFamily="18" charset="2"/>
                <a:ea typeface="ＭＳ Ｐゴシック" pitchFamily="34" charset="-128"/>
              </a:rPr>
              <a:t>b</a:t>
            </a:r>
            <a:r>
              <a:rPr lang="en-US" altLang="en-US" sz="2400" b="0" baseline="-25000" dirty="0" err="1" smtClean="0">
                <a:ea typeface="ＭＳ Ｐゴシック" pitchFamily="34" charset="-128"/>
              </a:rPr>
              <a:t>k</a:t>
            </a:r>
            <a:r>
              <a:rPr lang="en-US" altLang="en-US" sz="2400" b="0" dirty="0" err="1" smtClean="0">
                <a:ea typeface="ＭＳ Ｐゴシック" pitchFamily="34" charset="-128"/>
              </a:rPr>
              <a:t>X</a:t>
            </a:r>
            <a:r>
              <a:rPr lang="en-US" altLang="en-US" sz="2400" b="0" baseline="-25000" dirty="0" err="1" smtClean="0">
                <a:ea typeface="ＭＳ Ｐゴシック" pitchFamily="34" charset="-128"/>
              </a:rPr>
              <a:t>k</a:t>
            </a:r>
            <a:endParaRPr lang="en-US" altLang="en-US" sz="2400" b="0" dirty="0" smtClean="0">
              <a:ea typeface="ＭＳ Ｐゴシック" pitchFamily="34" charset="-128"/>
            </a:endParaRPr>
          </a:p>
          <a:p>
            <a:pPr eaLnBrk="1" hangingPunct="1">
              <a:buFontTx/>
              <a:buNone/>
            </a:pPr>
            <a:r>
              <a:rPr lang="en-US" altLang="en-US" sz="2400" b="1" u="sng" dirty="0" smtClean="0">
                <a:ea typeface="ＭＳ Ｐゴシック" pitchFamily="34" charset="-128"/>
              </a:rPr>
              <a:t>Other covariates tested</a:t>
            </a:r>
            <a:endParaRPr lang="en-US" altLang="en-US" sz="2000" b="1" u="sng" dirty="0" smtClean="0">
              <a:ea typeface="ＭＳ Ｐゴシック" pitchFamily="34" charset="-128"/>
            </a:endParaRPr>
          </a:p>
          <a:p>
            <a:pPr eaLnBrk="1" hangingPunct="1">
              <a:buFontTx/>
              <a:buNone/>
            </a:pPr>
            <a:r>
              <a:rPr lang="en-US" altLang="en-US" sz="2000" b="1" dirty="0" smtClean="0">
                <a:ea typeface="ＭＳ Ｐゴシック" pitchFamily="34" charset="-128"/>
              </a:rPr>
              <a:t>Demographic characteristics: </a:t>
            </a:r>
          </a:p>
          <a:p>
            <a:pPr eaLnBrk="1" hangingPunct="1">
              <a:buFontTx/>
              <a:buNone/>
            </a:pPr>
            <a:r>
              <a:rPr lang="en-US" altLang="en-US" sz="1800" b="0" dirty="0" smtClean="0">
                <a:ea typeface="ＭＳ Ｐゴシック" pitchFamily="34" charset="-128"/>
              </a:rPr>
              <a:t>Age, Race, Ethnicity, Education</a:t>
            </a:r>
          </a:p>
          <a:p>
            <a:pPr eaLnBrk="1" hangingPunct="1">
              <a:buFontTx/>
              <a:buNone/>
            </a:pPr>
            <a:r>
              <a:rPr lang="en-US" altLang="en-US" sz="2000" b="1" dirty="0" smtClean="0">
                <a:ea typeface="ＭＳ Ｐゴシック" pitchFamily="34" charset="-128"/>
              </a:rPr>
              <a:t>Health characteristics: </a:t>
            </a:r>
          </a:p>
          <a:p>
            <a:pPr eaLnBrk="1" hangingPunct="1">
              <a:buFontTx/>
              <a:buNone/>
            </a:pPr>
            <a:r>
              <a:rPr lang="en-US" altLang="en-US" sz="1800" b="0" dirty="0" smtClean="0">
                <a:ea typeface="ＭＳ Ｐゴシック" pitchFamily="34" charset="-128"/>
              </a:rPr>
              <a:t>Oophorectomy, Obesity, Hormone therapy past 12 </a:t>
            </a:r>
            <a:r>
              <a:rPr lang="en-US" altLang="en-US" sz="1800" b="0" dirty="0" err="1" smtClean="0">
                <a:ea typeface="ＭＳ Ｐゴシック" pitchFamily="34" charset="-128"/>
              </a:rPr>
              <a:t>mo</a:t>
            </a:r>
            <a:r>
              <a:rPr lang="en-US" altLang="en-US" sz="1800" b="0" dirty="0" smtClean="0">
                <a:ea typeface="ＭＳ Ｐゴシック" pitchFamily="34" charset="-128"/>
              </a:rPr>
              <a:t>, Sexual activity </a:t>
            </a:r>
          </a:p>
        </p:txBody>
      </p:sp>
    </p:spTree>
    <p:extLst>
      <p:ext uri="{BB962C8B-B14F-4D97-AF65-F5344CB8AC3E}">
        <p14:creationId xmlns:mc="http://schemas.openxmlformats.org/markup-compatibility/2006" xmlns:mv="urn:schemas-microsoft-com:mac:vml" xmlns:p14="http://schemas.microsoft.com/office/powerpoint/2010/main" xmlns="" val="18863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2</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ea typeface="ＭＳ Ｐゴシック" pitchFamily="34" charset="-128"/>
              </a:rPr>
              <a:t>Disclosures</a:t>
            </a:r>
            <a:endParaRPr lang="en-US" altLang="en-US" sz="40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xfrm>
            <a:off x="342900" y="1752600"/>
            <a:ext cx="8445500" cy="40513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dirty="0">
                <a:ea typeface="ＭＳ Ｐゴシック" pitchFamily="34" charset="-128"/>
              </a:rPr>
              <a:t>Funding for this analysis:</a:t>
            </a:r>
          </a:p>
          <a:p>
            <a:pPr lvl="1"/>
            <a:r>
              <a:rPr lang="en-US" altLang="en-US" sz="3200" dirty="0">
                <a:ea typeface="ＭＳ Ｐゴシック" pitchFamily="34" charset="-128"/>
              </a:rPr>
              <a:t>NIH 5R01AG021487 (Waite, PI)</a:t>
            </a:r>
          </a:p>
          <a:p>
            <a:pPr lvl="1"/>
            <a:r>
              <a:rPr lang="en-US" altLang="en-US" sz="3200" dirty="0">
                <a:ea typeface="ＭＳ Ｐゴシック" pitchFamily="34" charset="-128"/>
              </a:rPr>
              <a:t>1K23AG032870 (Lindau, PI)</a:t>
            </a:r>
          </a:p>
          <a:p>
            <a:pPr lvl="1"/>
            <a:r>
              <a:rPr lang="en-US" altLang="en-US" sz="3200" dirty="0">
                <a:ea typeface="ＭＳ Ｐゴシック" pitchFamily="34" charset="-128"/>
              </a:rPr>
              <a:t>5P30 AG 012857 (Waite, PI)</a:t>
            </a:r>
          </a:p>
          <a:p>
            <a:r>
              <a:rPr lang="en-US" altLang="en-US" sz="3200" dirty="0">
                <a:ea typeface="ＭＳ Ｐゴシック" pitchFamily="34" charset="-128"/>
              </a:rPr>
              <a:t>The authors report no conflicts of interest</a:t>
            </a:r>
          </a:p>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pic>
        <p:nvPicPr>
          <p:cNvPr id="7" name="Picture 6" descr="IMB Logo.jpg"/>
          <p:cNvPicPr>
            <a:picLocks noChangeAspect="1"/>
          </p:cNvPicPr>
          <p:nvPr/>
        </p:nvPicPr>
        <p:blipFill>
          <a:blip r:embed="rId3"/>
          <a:srcRect l="72948"/>
          <a:stretch>
            <a:fillRect/>
          </a:stretch>
        </p:blipFill>
        <p:spPr>
          <a:xfrm>
            <a:off x="2962935" y="6122656"/>
            <a:ext cx="1248201" cy="65914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20</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a:ea typeface="ＭＳ Ｐゴシック" pitchFamily="34" charset="-128"/>
              </a:rPr>
              <a:t>Multiple linear regression model of the </a:t>
            </a:r>
            <a:r>
              <a:rPr lang="en-US" altLang="en-US" sz="2800" b="1" dirty="0">
                <a:solidFill>
                  <a:srgbClr val="98083A"/>
                </a:solidFill>
                <a:ea typeface="ＭＳ Ｐゴシック" pitchFamily="34" charset="-128"/>
              </a:rPr>
              <a:t>m</a:t>
            </a:r>
            <a:r>
              <a:rPr lang="en-US" altLang="en-US" sz="2800" b="1" dirty="0" smtClean="0">
                <a:solidFill>
                  <a:srgbClr val="98083A"/>
                </a:solidFill>
                <a:ea typeface="ＭＳ Ｐゴシック" pitchFamily="34" charset="-128"/>
              </a:rPr>
              <a:t>aturation value </a:t>
            </a:r>
            <a:r>
              <a:rPr lang="en-US" altLang="en-US" sz="2800" b="1" dirty="0">
                <a:solidFill>
                  <a:srgbClr val="98083A"/>
                </a:solidFill>
                <a:ea typeface="ＭＳ Ｐゴシック" pitchFamily="34" charset="-128"/>
              </a:rPr>
              <a:t>(MV), NSHAP </a:t>
            </a:r>
            <a:r>
              <a:rPr lang="en-US" altLang="en-US" sz="2800" b="1" dirty="0" smtClean="0">
                <a:solidFill>
                  <a:srgbClr val="98083A"/>
                </a:solidFill>
                <a:ea typeface="ＭＳ Ｐゴシック" pitchFamily="34" charset="-128"/>
              </a:rPr>
              <a:t>Wave 1</a:t>
            </a:r>
            <a:endParaRPr lang="en-US" altLang="en-US" sz="2800" b="1" dirty="0" smtClean="0">
              <a:solidFill>
                <a:srgbClr val="98083A"/>
              </a:solidFill>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graphicFrame>
        <p:nvGraphicFramePr>
          <p:cNvPr id="7"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2698266151"/>
              </p:ext>
            </p:extLst>
          </p:nvPr>
        </p:nvGraphicFramePr>
        <p:xfrm>
          <a:off x="317500" y="1401763"/>
          <a:ext cx="8229600" cy="3749674"/>
        </p:xfrm>
        <a:graphic>
          <a:graphicData uri="http://schemas.openxmlformats.org/drawingml/2006/table">
            <a:tbl>
              <a:tblPr firstRow="1" bandRow="1">
                <a:tableStyleId>{93296810-A885-4BE3-A3E7-6D5BEEA58F35}</a:tableStyleId>
              </a:tblPr>
              <a:tblGrid>
                <a:gridCol w="4038600"/>
                <a:gridCol w="1447800"/>
                <a:gridCol w="1600200"/>
                <a:gridCol w="1143000"/>
              </a:tblGrid>
              <a:tr h="762076">
                <a:tc>
                  <a:txBody>
                    <a:bodyPr/>
                    <a:lstStyle/>
                    <a:p>
                      <a:r>
                        <a:rPr lang="en-US" sz="1800" dirty="0" smtClean="0"/>
                        <a:t>Covariate</a:t>
                      </a:r>
                      <a:endParaRPr lang="en-US" sz="1800" dirty="0"/>
                    </a:p>
                  </a:txBody>
                  <a:tcPr marT="45729" marB="45729"/>
                </a:tc>
                <a:tc>
                  <a:txBody>
                    <a:bodyPr/>
                    <a:lstStyle/>
                    <a:p>
                      <a:r>
                        <a:rPr lang="en-US" sz="1800" dirty="0" smtClean="0"/>
                        <a:t>Parameter estimate</a:t>
                      </a:r>
                      <a:endParaRPr lang="en-US" sz="1800" dirty="0"/>
                    </a:p>
                  </a:txBody>
                  <a:tcPr marT="45729" marB="45729"/>
                </a:tc>
                <a:tc>
                  <a:txBody>
                    <a:bodyPr/>
                    <a:lstStyle/>
                    <a:p>
                      <a:r>
                        <a:rPr lang="en-US" sz="1800" dirty="0" smtClean="0"/>
                        <a:t>95% CI</a:t>
                      </a:r>
                      <a:endParaRPr lang="en-US" sz="1800" dirty="0"/>
                    </a:p>
                  </a:txBody>
                  <a:tcPr marT="45729" marB="45729"/>
                </a:tc>
                <a:tc>
                  <a:txBody>
                    <a:bodyPr/>
                    <a:lstStyle/>
                    <a:p>
                      <a:r>
                        <a:rPr lang="en-US" sz="1800" dirty="0" smtClean="0"/>
                        <a:t>P-value</a:t>
                      </a:r>
                      <a:endParaRPr lang="en-US" sz="1800" dirty="0"/>
                    </a:p>
                  </a:txBody>
                  <a:tcPr marT="45729" marB="45729"/>
                </a:tc>
              </a:tr>
              <a:tr h="396314">
                <a:tc>
                  <a:txBody>
                    <a:bodyPr/>
                    <a:lstStyle/>
                    <a:p>
                      <a:r>
                        <a:rPr lang="en-US" sz="2000" dirty="0" smtClean="0"/>
                        <a:t>Age</a:t>
                      </a:r>
                      <a:endParaRPr lang="en-US" sz="2000" dirty="0"/>
                    </a:p>
                  </a:txBody>
                  <a:tcPr marT="45729" marB="45729"/>
                </a:tc>
                <a:tc>
                  <a:txBody>
                    <a:bodyPr/>
                    <a:lstStyle/>
                    <a:p>
                      <a:r>
                        <a:rPr lang="en-US" sz="1800" dirty="0" smtClean="0"/>
                        <a:t>0.08</a:t>
                      </a:r>
                      <a:endParaRPr lang="en-US" sz="1800" dirty="0"/>
                    </a:p>
                  </a:txBody>
                  <a:tcPr marT="45729" marB="45729"/>
                </a:tc>
                <a:tc>
                  <a:txBody>
                    <a:bodyPr/>
                    <a:lstStyle/>
                    <a:p>
                      <a:r>
                        <a:rPr lang="en-US" sz="1800" kern="1200" dirty="0" smtClean="0">
                          <a:effectLst/>
                        </a:rPr>
                        <a:t>-0.21, 0.38</a:t>
                      </a:r>
                      <a:endParaRPr lang="en-US" sz="1800" dirty="0"/>
                    </a:p>
                  </a:txBody>
                  <a:tcPr marT="45729" marB="45729"/>
                </a:tc>
                <a:tc>
                  <a:txBody>
                    <a:bodyPr/>
                    <a:lstStyle/>
                    <a:p>
                      <a:r>
                        <a:rPr lang="en-US" sz="1800" dirty="0" smtClean="0"/>
                        <a:t>0.59</a:t>
                      </a:r>
                      <a:endParaRPr lang="en-US" sz="1800" dirty="0"/>
                    </a:p>
                  </a:txBody>
                  <a:tcPr marT="45729" marB="45729"/>
                </a:tc>
              </a:tr>
              <a:tr h="396314">
                <a:tc>
                  <a:txBody>
                    <a:bodyPr/>
                    <a:lstStyle/>
                    <a:p>
                      <a:r>
                        <a:rPr lang="en-US" sz="2000" kern="1200" dirty="0" smtClean="0">
                          <a:effectLst/>
                        </a:rPr>
                        <a:t>Years since last menstrual period</a:t>
                      </a:r>
                      <a:endParaRPr lang="en-US" sz="2000" dirty="0"/>
                    </a:p>
                  </a:txBody>
                  <a:tcPr marT="45729" marB="45729"/>
                </a:tc>
                <a:tc>
                  <a:txBody>
                    <a:bodyPr/>
                    <a:lstStyle/>
                    <a:p>
                      <a:r>
                        <a:rPr lang="en-US" sz="1800" kern="1200" dirty="0" smtClean="0">
                          <a:effectLst/>
                        </a:rPr>
                        <a:t>0.10</a:t>
                      </a:r>
                      <a:endParaRPr lang="en-US" sz="1800" dirty="0"/>
                    </a:p>
                  </a:txBody>
                  <a:tcPr marT="45729" marB="45729"/>
                </a:tc>
                <a:tc>
                  <a:txBody>
                    <a:bodyPr/>
                    <a:lstStyle/>
                    <a:p>
                      <a:r>
                        <a:rPr lang="en-US" sz="1800" kern="1200" dirty="0" smtClean="0">
                          <a:effectLst/>
                        </a:rPr>
                        <a:t>-0.05, 0.24</a:t>
                      </a:r>
                      <a:endParaRPr lang="en-US" sz="1800" dirty="0"/>
                    </a:p>
                  </a:txBody>
                  <a:tcPr marT="45729" marB="45729"/>
                </a:tc>
                <a:tc>
                  <a:txBody>
                    <a:bodyPr/>
                    <a:lstStyle/>
                    <a:p>
                      <a:r>
                        <a:rPr lang="en-US" sz="1800" dirty="0" smtClean="0"/>
                        <a:t>0.19</a:t>
                      </a:r>
                      <a:endParaRPr lang="en-US" sz="1800" dirty="0"/>
                    </a:p>
                  </a:txBody>
                  <a:tcPr marT="45729" marB="45729"/>
                </a:tc>
              </a:tr>
              <a:tr h="701171">
                <a:tc>
                  <a:txBody>
                    <a:bodyPr/>
                    <a:lstStyle/>
                    <a:p>
                      <a:r>
                        <a:rPr lang="en-US" sz="2000" dirty="0" smtClean="0"/>
                        <a:t>African-American race (vs white, ref.)</a:t>
                      </a:r>
                      <a:endParaRPr lang="en-US" sz="2000" dirty="0"/>
                    </a:p>
                  </a:txBody>
                  <a:tcPr marT="45729" marB="45729"/>
                </a:tc>
                <a:tc>
                  <a:txBody>
                    <a:bodyPr/>
                    <a:lstStyle/>
                    <a:p>
                      <a:r>
                        <a:rPr lang="en-US" sz="1800" dirty="0" smtClean="0"/>
                        <a:t>8.58</a:t>
                      </a:r>
                      <a:endParaRPr lang="en-US" sz="1800" dirty="0"/>
                    </a:p>
                  </a:txBody>
                  <a:tcPr marT="45729" marB="45729"/>
                </a:tc>
                <a:tc>
                  <a:txBody>
                    <a:bodyPr/>
                    <a:lstStyle/>
                    <a:p>
                      <a:r>
                        <a:rPr lang="en-US" sz="1800" kern="1200" dirty="0" smtClean="0">
                          <a:effectLst/>
                        </a:rPr>
                        <a:t>5.07, 12.08</a:t>
                      </a:r>
                      <a:endParaRPr lang="en-US" sz="1800" dirty="0"/>
                    </a:p>
                  </a:txBody>
                  <a:tcPr marT="45729" marB="45729"/>
                </a:tc>
                <a:tc>
                  <a:txBody>
                    <a:bodyPr/>
                    <a:lstStyle/>
                    <a:p>
                      <a:r>
                        <a:rPr lang="en-US" sz="1800" dirty="0" smtClean="0"/>
                        <a:t>&lt;0.001</a:t>
                      </a:r>
                      <a:endParaRPr lang="en-US" sz="1800" dirty="0"/>
                    </a:p>
                  </a:txBody>
                  <a:tcPr marT="45729" marB="45729"/>
                </a:tc>
              </a:tr>
              <a:tr h="701171">
                <a:tc>
                  <a:txBody>
                    <a:bodyPr/>
                    <a:lstStyle/>
                    <a:p>
                      <a:r>
                        <a:rPr lang="en-US" sz="2000" kern="1200" dirty="0" smtClean="0">
                          <a:effectLst/>
                        </a:rPr>
                        <a:t>Some college/associates education (vs HS graduate, ref.)</a:t>
                      </a:r>
                      <a:endParaRPr lang="en-US" sz="2000" dirty="0"/>
                    </a:p>
                  </a:txBody>
                  <a:tcPr marT="45729" marB="45729"/>
                </a:tc>
                <a:tc>
                  <a:txBody>
                    <a:bodyPr/>
                    <a:lstStyle/>
                    <a:p>
                      <a:r>
                        <a:rPr lang="en-US" sz="1800" dirty="0" smtClean="0"/>
                        <a:t>-2.64</a:t>
                      </a:r>
                      <a:endParaRPr lang="en-US" sz="1800" dirty="0"/>
                    </a:p>
                  </a:txBody>
                  <a:tcPr marT="45729" marB="45729"/>
                </a:tc>
                <a:tc>
                  <a:txBody>
                    <a:bodyPr/>
                    <a:lstStyle/>
                    <a:p>
                      <a:r>
                        <a:rPr lang="en-US" sz="1800" kern="1200" dirty="0" smtClean="0">
                          <a:effectLst/>
                        </a:rPr>
                        <a:t>-5.25, -0.02</a:t>
                      </a:r>
                      <a:endParaRPr lang="en-US" sz="1800" dirty="0"/>
                    </a:p>
                  </a:txBody>
                  <a:tcPr marT="45729" marB="45729"/>
                </a:tc>
                <a:tc>
                  <a:txBody>
                    <a:bodyPr/>
                    <a:lstStyle/>
                    <a:p>
                      <a:r>
                        <a:rPr lang="en-US" sz="1800" dirty="0" smtClean="0"/>
                        <a:t>0.048</a:t>
                      </a:r>
                      <a:endParaRPr lang="en-US" sz="1800" dirty="0"/>
                    </a:p>
                  </a:txBody>
                  <a:tcPr marT="45729" marB="45729"/>
                </a:tc>
              </a:tr>
              <a:tr h="396314">
                <a:tc>
                  <a:txBody>
                    <a:bodyPr/>
                    <a:lstStyle/>
                    <a:p>
                      <a:r>
                        <a:rPr lang="en-US" sz="2000" kern="1200" dirty="0" smtClean="0">
                          <a:effectLst/>
                        </a:rPr>
                        <a:t>HT use in last 12 months</a:t>
                      </a:r>
                      <a:endParaRPr lang="en-US" sz="2000" dirty="0"/>
                    </a:p>
                  </a:txBody>
                  <a:tcPr marT="45729" marB="45729"/>
                </a:tc>
                <a:tc>
                  <a:txBody>
                    <a:bodyPr/>
                    <a:lstStyle/>
                    <a:p>
                      <a:r>
                        <a:rPr lang="en-US" sz="1800" dirty="0" smtClean="0"/>
                        <a:t>12.44</a:t>
                      </a:r>
                      <a:endParaRPr lang="en-US" sz="1800" dirty="0"/>
                    </a:p>
                  </a:txBody>
                  <a:tcPr marT="45729" marB="45729"/>
                </a:tc>
                <a:tc>
                  <a:txBody>
                    <a:bodyPr/>
                    <a:lstStyle/>
                    <a:p>
                      <a:r>
                        <a:rPr lang="en-US" sz="1800" kern="1200" dirty="0" smtClean="0">
                          <a:effectLst/>
                        </a:rPr>
                        <a:t>9.19, 15.70</a:t>
                      </a:r>
                      <a:endParaRPr lang="en-US" sz="1800" dirty="0"/>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&lt;0.001</a:t>
                      </a:r>
                      <a:endParaRPr lang="en-US" sz="1800" dirty="0"/>
                    </a:p>
                  </a:txBody>
                  <a:tcPr marT="45729" marB="45729"/>
                </a:tc>
              </a:tr>
              <a:tr h="396314">
                <a:tc>
                  <a:txBody>
                    <a:bodyPr/>
                    <a:lstStyle/>
                    <a:p>
                      <a:r>
                        <a:rPr lang="en-US" sz="2000" kern="1200" dirty="0" smtClean="0">
                          <a:effectLst/>
                        </a:rPr>
                        <a:t>Waist circumference (inches)</a:t>
                      </a:r>
                      <a:endParaRPr lang="en-US" sz="2000" dirty="0"/>
                    </a:p>
                  </a:txBody>
                  <a:tcPr marT="45729" marB="45729"/>
                </a:tc>
                <a:tc>
                  <a:txBody>
                    <a:bodyPr/>
                    <a:lstStyle/>
                    <a:p>
                      <a:r>
                        <a:rPr lang="en-US" sz="1800" dirty="0" smtClean="0"/>
                        <a:t>0.58</a:t>
                      </a:r>
                      <a:endParaRPr lang="en-US" sz="1800" dirty="0"/>
                    </a:p>
                  </a:txBody>
                  <a:tcPr marT="45729" marB="45729"/>
                </a:tc>
                <a:tc>
                  <a:txBody>
                    <a:bodyPr/>
                    <a:lstStyle/>
                    <a:p>
                      <a:r>
                        <a:rPr lang="en-US" sz="1800" kern="1200" dirty="0" smtClean="0">
                          <a:effectLst/>
                        </a:rPr>
                        <a:t>0.34, 0.82</a:t>
                      </a:r>
                      <a:endParaRPr lang="en-US" sz="1800" dirty="0"/>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&lt;0.001</a:t>
                      </a:r>
                      <a:endParaRPr lang="en-US" sz="1800" dirty="0"/>
                    </a:p>
                  </a:txBody>
                  <a:tcPr marT="45729" marB="45729"/>
                </a:tc>
              </a:tr>
            </a:tbl>
          </a:graphicData>
        </a:graphic>
      </p:graphicFrame>
      <p:sp>
        <p:nvSpPr>
          <p:cNvPr id="8" name="TextBox 4"/>
          <p:cNvSpPr txBox="1">
            <a:spLocks noChangeArrowheads="1"/>
          </p:cNvSpPr>
          <p:nvPr/>
        </p:nvSpPr>
        <p:spPr bwMode="auto">
          <a:xfrm>
            <a:off x="381000" y="5334000"/>
            <a:ext cx="8077200" cy="584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3200" b="1">
                <a:solidFill>
                  <a:schemeClr val="tx1"/>
                </a:solidFill>
                <a:latin typeface="Arial" charset="0"/>
                <a:ea typeface="ＭＳ Ｐゴシック" pitchFamily="34" charset="-128"/>
              </a:defRPr>
            </a:lvl1pPr>
            <a:lvl2pPr marL="742950" indent="-285750" eaLnBrk="0" hangingPunct="0">
              <a:spcBef>
                <a:spcPct val="20000"/>
              </a:spcBef>
              <a:buClr>
                <a:schemeClr val="tx1"/>
              </a:buClr>
              <a:buChar char="•"/>
              <a:defRPr sz="2800">
                <a:solidFill>
                  <a:schemeClr val="tx1"/>
                </a:solidFill>
                <a:latin typeface="Arial" charset="0"/>
                <a:ea typeface="ＭＳ Ｐゴシック" pitchFamily="34" charset="-128"/>
              </a:defRPr>
            </a:lvl2pPr>
            <a:lvl3pPr marL="1143000" indent="-228600" eaLnBrk="0" hangingPunct="0">
              <a:spcBef>
                <a:spcPct val="20000"/>
              </a:spcBef>
              <a:buClr>
                <a:schemeClr val="tx1"/>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tx1"/>
              </a:buClr>
              <a:buChar char="•"/>
              <a:defRPr sz="2000">
                <a:solidFill>
                  <a:schemeClr val="tx1"/>
                </a:solidFill>
                <a:latin typeface="Arial" charset="0"/>
                <a:ea typeface="ＭＳ Ｐゴシック" pitchFamily="34" charset="-128"/>
              </a:defRPr>
            </a:lvl4pPr>
            <a:lvl5pPr marL="2057400" indent="-228600" eaLnBrk="0" hangingPunct="0">
              <a:spcBef>
                <a:spcPct val="20000"/>
              </a:spcBef>
              <a:buClr>
                <a:schemeClr val="tx1"/>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600" b="0" dirty="0">
                <a:latin typeface="Times New Roman" pitchFamily="18" charset="0"/>
                <a:cs typeface="Times New Roman" pitchFamily="18" charset="0"/>
              </a:rPr>
              <a:t>Effects of other covariates in the model (Bilateral oophorectomy, Sexual activity past 12 months and Hispanic ethnicity) turned out to be non-significant.</a:t>
            </a:r>
            <a:r>
              <a:rPr lang="en-US" altLang="en-US" sz="1600" b="0" dirty="0"/>
              <a:t> </a:t>
            </a:r>
          </a:p>
        </p:txBody>
      </p:sp>
    </p:spTree>
    <p:extLst>
      <p:ext uri="{BB962C8B-B14F-4D97-AF65-F5344CB8AC3E}">
        <p14:creationId xmlns:mc="http://schemas.openxmlformats.org/markup-compatibility/2006" xmlns:mv="urn:schemas-microsoft-com:mac:vml" xmlns:p14="http://schemas.microsoft.com/office/powerpoint/2010/main" xmlns="" val="3970300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28600" y="609600"/>
            <a:ext cx="8229600" cy="5029200"/>
          </a:xfrm>
        </p:spPr>
        <p:txBody>
          <a:bodyPr/>
          <a:lstStyle/>
          <a:p>
            <a:pPr>
              <a:buFontTx/>
              <a:buNone/>
            </a:pPr>
            <a:r>
              <a:rPr lang="en-US" altLang="en-US" sz="2800" b="0" dirty="0" smtClean="0">
                <a:ea typeface="ＭＳ Ｐゴシック" pitchFamily="34" charset="-128"/>
              </a:rPr>
              <a:t>	#2: Logistic regression using the standardized maturation value as an independent variable (X) to predict symptoms/conditions (Y).</a:t>
            </a:r>
          </a:p>
          <a:p>
            <a:pPr>
              <a:buFontTx/>
              <a:buNone/>
            </a:pPr>
            <a:endParaRPr lang="en-US" altLang="en-US" sz="2800" b="0" dirty="0" smtClean="0">
              <a:ea typeface="ＭＳ Ｐゴシック" pitchFamily="34" charset="-128"/>
            </a:endParaRPr>
          </a:p>
          <a:p>
            <a:pPr>
              <a:buFontTx/>
              <a:buNone/>
            </a:pPr>
            <a:r>
              <a:rPr lang="en-US" altLang="en-US" sz="2400" b="0" dirty="0" smtClean="0">
                <a:ea typeface="ＭＳ Ｐゴシック" pitchFamily="34" charset="-128"/>
              </a:rPr>
              <a:t>Prob.(symptom) </a:t>
            </a:r>
            <a:r>
              <a:rPr lang="en-US" altLang="en-US" sz="2800" b="0" dirty="0" smtClean="0">
                <a:ea typeface="ＭＳ Ｐゴシック" pitchFamily="34" charset="-128"/>
              </a:rPr>
              <a:t>=</a:t>
            </a:r>
          </a:p>
          <a:p>
            <a:pPr>
              <a:buFontTx/>
              <a:buNone/>
            </a:pPr>
            <a:endParaRPr lang="en-US" altLang="en-US" sz="2800" b="0" dirty="0" smtClean="0">
              <a:ea typeface="ＭＳ Ｐゴシック" pitchFamily="34" charset="-128"/>
            </a:endParaRPr>
          </a:p>
          <a:p>
            <a:pPr algn="ctr">
              <a:buFontTx/>
              <a:buNone/>
            </a:pPr>
            <a:endParaRPr lang="en-US" altLang="en-US" sz="2400" dirty="0" smtClean="0">
              <a:ea typeface="ＭＳ Ｐゴシック" pitchFamily="34" charset="-128"/>
            </a:endParaRPr>
          </a:p>
          <a:p>
            <a:pPr>
              <a:buFontTx/>
              <a:buNone/>
            </a:pPr>
            <a:r>
              <a:rPr lang="en-US" altLang="en-US" sz="2400" b="1" u="sng" dirty="0" smtClean="0">
                <a:ea typeface="ＭＳ Ｐゴシック" pitchFamily="34" charset="-128"/>
              </a:rPr>
              <a:t>Symptoms/Conditions examined:</a:t>
            </a:r>
          </a:p>
          <a:p>
            <a:pPr>
              <a:buFontTx/>
              <a:buNone/>
            </a:pPr>
            <a:r>
              <a:rPr lang="en-US" altLang="en-US" sz="2400" b="0" dirty="0" smtClean="0">
                <a:ea typeface="ＭＳ Ｐゴシック" pitchFamily="34" charset="-128"/>
              </a:rPr>
              <a:t>Sexual </a:t>
            </a:r>
            <a:r>
              <a:rPr lang="en-US" altLang="en-US" sz="2400" dirty="0" smtClean="0">
                <a:ea typeface="ＭＳ Ｐゴシック" pitchFamily="34" charset="-128"/>
              </a:rPr>
              <a:t>Activity							Bacterial </a:t>
            </a:r>
            <a:r>
              <a:rPr lang="en-US" altLang="en-US" sz="2400" dirty="0" err="1" smtClean="0">
                <a:ea typeface="ＭＳ Ｐゴシック" pitchFamily="34" charset="-128"/>
              </a:rPr>
              <a:t>vaginosis</a:t>
            </a:r>
            <a:r>
              <a:rPr lang="en-US" altLang="en-US" sz="2400" dirty="0" smtClean="0">
                <a:ea typeface="ＭＳ Ｐゴシック" pitchFamily="34" charset="-128"/>
              </a:rPr>
              <a:t>,</a:t>
            </a:r>
            <a:endParaRPr lang="en-US" altLang="en-US" sz="2400" b="0" dirty="0" smtClean="0">
              <a:ea typeface="ＭＳ Ｐゴシック" pitchFamily="34" charset="-128"/>
            </a:endParaRPr>
          </a:p>
          <a:p>
            <a:pPr>
              <a:buFontTx/>
              <a:buNone/>
            </a:pPr>
            <a:r>
              <a:rPr lang="en-US" altLang="en-US" sz="2400" b="0" dirty="0" smtClean="0">
                <a:ea typeface="ＭＳ Ｐゴシック" pitchFamily="34" charset="-128"/>
              </a:rPr>
              <a:t>Pain during </a:t>
            </a:r>
            <a:r>
              <a:rPr lang="en-US" altLang="en-US" sz="2400" dirty="0" smtClean="0">
                <a:ea typeface="ＭＳ Ｐゴシック" pitchFamily="34" charset="-128"/>
              </a:rPr>
              <a:t>sex						Yeast infection</a:t>
            </a:r>
            <a:endParaRPr lang="en-US" altLang="en-US" sz="2400" b="0" dirty="0" smtClean="0">
              <a:ea typeface="ＭＳ Ｐゴシック" pitchFamily="34" charset="-128"/>
            </a:endParaRPr>
          </a:p>
          <a:p>
            <a:pPr>
              <a:buFontTx/>
              <a:buNone/>
            </a:pPr>
            <a:r>
              <a:rPr lang="en-US" altLang="en-US" sz="2400" b="0" dirty="0" smtClean="0">
                <a:ea typeface="ＭＳ Ｐゴシック" pitchFamily="34" charset="-128"/>
              </a:rPr>
              <a:t>Vaginal dryness during sex 			</a:t>
            </a:r>
            <a:r>
              <a:rPr lang="en-US" altLang="en-US" sz="2400" dirty="0" smtClean="0">
                <a:ea typeface="ＭＳ Ｐゴシック" pitchFamily="34" charset="-128"/>
              </a:rPr>
              <a:t>High-risk HPV </a:t>
            </a:r>
            <a:endParaRPr lang="en-US" altLang="en-US" sz="2400" b="0" dirty="0" smtClean="0">
              <a:ea typeface="ＭＳ Ｐゴシック" pitchFamily="34" charset="-128"/>
            </a:endParaRPr>
          </a:p>
          <a:p>
            <a:pPr>
              <a:buNone/>
            </a:pPr>
            <a:r>
              <a:rPr lang="en-US" altLang="en-US" sz="2400" b="0" dirty="0" smtClean="0">
                <a:ea typeface="ＭＳ Ｐゴシック" pitchFamily="34" charset="-128"/>
              </a:rPr>
              <a:t>Urinary incontinence</a:t>
            </a:r>
            <a:r>
              <a:rPr lang="en-US" altLang="en-US" sz="2400" dirty="0" smtClean="0">
                <a:ea typeface="ＭＳ Ｐゴシック" pitchFamily="34" charset="-128"/>
              </a:rPr>
              <a:t>					Other urinary problems, </a:t>
            </a:r>
          </a:p>
          <a:p>
            <a:pPr>
              <a:buFontTx/>
              <a:buNone/>
            </a:pPr>
            <a:r>
              <a:rPr lang="en-US" altLang="en-US" sz="2400" b="0" dirty="0" smtClean="0">
                <a:ea typeface="ＭＳ Ｐゴシック" pitchFamily="34" charset="-128"/>
              </a:rPr>
              <a:t> </a:t>
            </a:r>
          </a:p>
          <a:p>
            <a:pPr algn="ctr">
              <a:buFontTx/>
              <a:buNone/>
            </a:pPr>
            <a:endParaRPr lang="en-US" altLang="en-US" sz="2400" b="0" dirty="0" smtClean="0">
              <a:ea typeface="ＭＳ Ｐゴシック" pitchFamily="34" charset="-128"/>
            </a:endParaRPr>
          </a:p>
        </p:txBody>
      </p:sp>
      <p:graphicFrame>
        <p:nvGraphicFramePr>
          <p:cNvPr id="24579" name="Object 2"/>
          <p:cNvGraphicFramePr>
            <a:graphicFrameLocks noChangeAspect="1"/>
          </p:cNvGraphicFramePr>
          <p:nvPr/>
        </p:nvGraphicFramePr>
        <p:xfrm>
          <a:off x="2819400" y="2133600"/>
          <a:ext cx="6153150" cy="1255713"/>
        </p:xfrm>
        <a:graphic>
          <a:graphicData uri="http://schemas.openxmlformats.org/presentationml/2006/ole">
            <p:oleObj spid="_x0000_s12320" name="Equation" r:id="rId4" imgW="1930400" imgH="393700" progId="Equation.3">
              <p:embed/>
            </p:oleObj>
          </a:graphicData>
        </a:graphic>
      </p:graphicFrame>
    </p:spTree>
    <p:extLst>
      <p:ext uri="{BB962C8B-B14F-4D97-AF65-F5344CB8AC3E}">
        <p14:creationId xmlns:mc="http://schemas.openxmlformats.org/markup-compatibility/2006" xmlns:mv="urn:schemas-microsoft-com:mac:vml" xmlns:p14="http://schemas.microsoft.com/office/powerpoint/2010/main" xmlns="" val="2246071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22</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352425" y="152400"/>
            <a:ext cx="7200900" cy="5588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b="1" dirty="0">
                <a:solidFill>
                  <a:srgbClr val="98083A"/>
                </a:solidFill>
                <a:ea typeface="ＭＳ Ｐゴシック" pitchFamily="34" charset="-128"/>
              </a:rPr>
              <a:t>Logistic regression models of </a:t>
            </a:r>
            <a:r>
              <a:rPr lang="en-US" altLang="en-US" sz="2800" b="1" dirty="0" smtClean="0">
                <a:solidFill>
                  <a:srgbClr val="98083A"/>
                </a:solidFill>
                <a:ea typeface="ＭＳ Ｐゴシック" pitchFamily="34" charset="-128"/>
              </a:rPr>
              <a:t>clinical </a:t>
            </a:r>
            <a:r>
              <a:rPr lang="en-US" altLang="en-US" sz="2800" b="1" dirty="0">
                <a:solidFill>
                  <a:srgbClr val="98083A"/>
                </a:solidFill>
                <a:ea typeface="ＭＳ Ｐゴシック" pitchFamily="34" charset="-128"/>
              </a:rPr>
              <a:t>and behavioral outcomes on standardized maturation value (MV), NSHAP </a:t>
            </a:r>
            <a:r>
              <a:rPr lang="en-US" altLang="en-US" sz="2800" b="1" dirty="0" smtClean="0">
                <a:solidFill>
                  <a:srgbClr val="98083A"/>
                </a:solidFill>
                <a:ea typeface="ＭＳ Ｐゴシック" pitchFamily="34" charset="-128"/>
              </a:rPr>
              <a:t>Wave 1</a:t>
            </a:r>
            <a:endParaRPr lang="en-US" altLang="en-US" sz="2800" b="1" dirty="0" smtClean="0">
              <a:solidFill>
                <a:srgbClr val="98083A"/>
              </a:solidFill>
              <a:latin typeface="Times New Roman" pitchFamily="18" charset="0"/>
              <a:ea typeface="ヒラギノ角ゴ Pro W3" pitchFamily="-127" charset="-128"/>
              <a:cs typeface="Times New Roman" pitchFamily="18" charset="0"/>
            </a:endParaRPr>
          </a:p>
        </p:txBody>
      </p:sp>
      <p:graphicFrame>
        <p:nvGraphicFramePr>
          <p:cNvPr id="8" name="Content Placeholder 3"/>
          <p:cNvGraphicFramePr>
            <a:graphicFrameLocks/>
          </p:cNvGraphicFramePr>
          <p:nvPr>
            <p:extLst>
              <p:ext uri="{D42A27DB-BD31-4B8C-83A1-F6EECF244321}">
                <p14:modId xmlns:mc="http://schemas.openxmlformats.org/markup-compatibility/2006" xmlns:mv="urn:schemas-microsoft-com:mac:vml" xmlns:p14="http://schemas.microsoft.com/office/powerpoint/2010/main" xmlns="" val="1950580165"/>
              </p:ext>
            </p:extLst>
          </p:nvPr>
        </p:nvGraphicFramePr>
        <p:xfrm>
          <a:off x="342900" y="1524000"/>
          <a:ext cx="8229600" cy="3886641"/>
        </p:xfrm>
        <a:graphic>
          <a:graphicData uri="http://schemas.openxmlformats.org/drawingml/2006/table">
            <a:tbl>
              <a:tblPr firstRow="1" bandRow="1">
                <a:tableStyleId>{93296810-A885-4BE3-A3E7-6D5BEEA58F35}</a:tableStyleId>
              </a:tblPr>
              <a:tblGrid>
                <a:gridCol w="4038600"/>
                <a:gridCol w="1447800"/>
                <a:gridCol w="1600200"/>
                <a:gridCol w="1143000"/>
              </a:tblGrid>
              <a:tr h="533400">
                <a:tc>
                  <a:txBody>
                    <a:bodyPr/>
                    <a:lstStyle/>
                    <a:p>
                      <a:r>
                        <a:rPr lang="en-US" sz="1800" dirty="0" smtClean="0"/>
                        <a:t>Outcome</a:t>
                      </a:r>
                      <a:endParaRPr lang="en-US" sz="1800" dirty="0"/>
                    </a:p>
                  </a:txBody>
                  <a:tcPr marT="45738" marB="45738"/>
                </a:tc>
                <a:tc>
                  <a:txBody>
                    <a:bodyPr/>
                    <a:lstStyle/>
                    <a:p>
                      <a:pPr algn="ctr"/>
                      <a:r>
                        <a:rPr lang="en-US" sz="1800" dirty="0" smtClean="0"/>
                        <a:t>Odds ratio</a:t>
                      </a:r>
                      <a:endParaRPr lang="en-US" sz="1800" dirty="0"/>
                    </a:p>
                  </a:txBody>
                  <a:tcPr marT="45738" marB="45738"/>
                </a:tc>
                <a:tc>
                  <a:txBody>
                    <a:bodyPr/>
                    <a:lstStyle/>
                    <a:p>
                      <a:pPr algn="ctr"/>
                      <a:r>
                        <a:rPr lang="en-US" sz="1800" dirty="0" smtClean="0"/>
                        <a:t>95% CI</a:t>
                      </a:r>
                      <a:endParaRPr lang="en-US" sz="1800" dirty="0"/>
                    </a:p>
                  </a:txBody>
                  <a:tcPr marT="45738" marB="45738"/>
                </a:tc>
                <a:tc>
                  <a:txBody>
                    <a:bodyPr/>
                    <a:lstStyle/>
                    <a:p>
                      <a:pPr algn="ctr"/>
                      <a:r>
                        <a:rPr lang="en-US" sz="1800" dirty="0" smtClean="0"/>
                        <a:t>P-value</a:t>
                      </a:r>
                      <a:endParaRPr lang="en-US" sz="1800" dirty="0"/>
                    </a:p>
                  </a:txBody>
                  <a:tcPr marT="45738" marB="45738"/>
                </a:tc>
              </a:tr>
              <a:tr h="502630">
                <a:tc>
                  <a:txBody>
                    <a:bodyPr/>
                    <a:lstStyle/>
                    <a:p>
                      <a:r>
                        <a:rPr lang="en-US" sz="2000" dirty="0" smtClean="0"/>
                        <a:t>Sexual activity (within the past 12 months)</a:t>
                      </a:r>
                      <a:endParaRPr lang="en-US" sz="2000" dirty="0"/>
                    </a:p>
                  </a:txBody>
                  <a:tcPr marT="45738" marB="45738"/>
                </a:tc>
                <a:tc>
                  <a:txBody>
                    <a:bodyPr/>
                    <a:lstStyle/>
                    <a:p>
                      <a:pPr algn="ctr"/>
                      <a:r>
                        <a:rPr lang="en-US" sz="2000" dirty="0" smtClean="0"/>
                        <a:t>0.88</a:t>
                      </a:r>
                      <a:endParaRPr lang="en-US" sz="2000" dirty="0"/>
                    </a:p>
                  </a:txBody>
                  <a:tcPr marT="45738" marB="45738"/>
                </a:tc>
                <a:tc>
                  <a:txBody>
                    <a:bodyPr/>
                    <a:lstStyle/>
                    <a:p>
                      <a:pPr algn="ctr"/>
                      <a:r>
                        <a:rPr lang="en-US" sz="2000" dirty="0" smtClean="0"/>
                        <a:t>0.73,</a:t>
                      </a:r>
                      <a:r>
                        <a:rPr lang="en-US" sz="2000" baseline="0" dirty="0" smtClean="0"/>
                        <a:t> 1.05</a:t>
                      </a:r>
                      <a:endParaRPr lang="en-US" sz="2000" dirty="0"/>
                    </a:p>
                  </a:txBody>
                  <a:tcPr marT="45738" marB="45738"/>
                </a:tc>
                <a:tc>
                  <a:txBody>
                    <a:bodyPr/>
                    <a:lstStyle/>
                    <a:p>
                      <a:pPr algn="ctr"/>
                      <a:r>
                        <a:rPr lang="en-US" sz="2000" dirty="0" smtClean="0"/>
                        <a:t>0.15</a:t>
                      </a:r>
                      <a:endParaRPr lang="en-US" sz="2000" dirty="0"/>
                    </a:p>
                  </a:txBody>
                  <a:tcPr marT="45738" marB="45738"/>
                </a:tc>
              </a:tr>
              <a:tr h="533400">
                <a:tc>
                  <a:txBody>
                    <a:bodyPr/>
                    <a:lstStyle/>
                    <a:p>
                      <a:r>
                        <a:rPr lang="en-US" sz="2000" dirty="0" smtClean="0"/>
                        <a:t>Pain during sex (for sexually active women)</a:t>
                      </a:r>
                      <a:endParaRPr lang="en-US" sz="2000" dirty="0"/>
                    </a:p>
                  </a:txBody>
                  <a:tcPr marT="45738" marB="45738"/>
                </a:tc>
                <a:tc>
                  <a:txBody>
                    <a:bodyPr/>
                    <a:lstStyle/>
                    <a:p>
                      <a:pPr algn="ctr"/>
                      <a:r>
                        <a:rPr lang="en-US" sz="2000" dirty="0" smtClean="0"/>
                        <a:t>0.80</a:t>
                      </a:r>
                      <a:endParaRPr lang="en-US" sz="2000" dirty="0"/>
                    </a:p>
                  </a:txBody>
                  <a:tcPr marT="45738" marB="45738"/>
                </a:tc>
                <a:tc>
                  <a:txBody>
                    <a:bodyPr/>
                    <a:lstStyle/>
                    <a:p>
                      <a:pPr algn="ctr"/>
                      <a:r>
                        <a:rPr lang="en-US" sz="2000" kern="1200" dirty="0" smtClean="0">
                          <a:solidFill>
                            <a:schemeClr val="dk1"/>
                          </a:solidFill>
                          <a:effectLst/>
                          <a:latin typeface="+mn-lt"/>
                          <a:ea typeface="+mn-ea"/>
                          <a:cs typeface="+mn-cs"/>
                        </a:rPr>
                        <a:t>0.55, 1.17</a:t>
                      </a:r>
                      <a:endParaRPr lang="en-US" sz="2000" dirty="0"/>
                    </a:p>
                  </a:txBody>
                  <a:tcPr marT="45738" marB="45738"/>
                </a:tc>
                <a:tc>
                  <a:txBody>
                    <a:bodyPr/>
                    <a:lstStyle/>
                    <a:p>
                      <a:pPr algn="ctr"/>
                      <a:r>
                        <a:rPr lang="en-US" sz="2000" dirty="0" smtClean="0"/>
                        <a:t>0.24</a:t>
                      </a:r>
                      <a:endParaRPr lang="en-US" sz="2000" dirty="0"/>
                    </a:p>
                  </a:txBody>
                  <a:tcPr marT="45738" marB="45738"/>
                </a:tc>
              </a:tr>
              <a:tr h="579048">
                <a:tc>
                  <a:txBody>
                    <a:bodyPr/>
                    <a:lstStyle/>
                    <a:p>
                      <a:r>
                        <a:rPr lang="en-US" sz="2000" kern="1200" dirty="0" smtClean="0">
                          <a:solidFill>
                            <a:schemeClr val="dk1"/>
                          </a:solidFill>
                          <a:effectLst/>
                          <a:latin typeface="+mn-lt"/>
                          <a:ea typeface="+mn-ea"/>
                          <a:cs typeface="+mn-cs"/>
                        </a:rPr>
                        <a:t>Problems lubricating (</a:t>
                      </a:r>
                      <a:r>
                        <a:rPr lang="en-US" sz="2000" dirty="0" smtClean="0"/>
                        <a:t>for sexually active women)</a:t>
                      </a:r>
                      <a:endParaRPr lang="en-US" sz="2000" dirty="0"/>
                    </a:p>
                  </a:txBody>
                  <a:tcPr marT="45738" marB="45738"/>
                </a:tc>
                <a:tc>
                  <a:txBody>
                    <a:bodyPr/>
                    <a:lstStyle/>
                    <a:p>
                      <a:pPr algn="ctr"/>
                      <a:r>
                        <a:rPr lang="en-US" sz="2000" dirty="0" smtClean="0"/>
                        <a:t>0.61</a:t>
                      </a:r>
                      <a:endParaRPr lang="en-US" sz="2000" dirty="0"/>
                    </a:p>
                  </a:txBody>
                  <a:tcPr marT="45738" marB="45738"/>
                </a:tc>
                <a:tc>
                  <a:txBody>
                    <a:bodyPr/>
                    <a:lstStyle/>
                    <a:p>
                      <a:pPr algn="ctr"/>
                      <a:r>
                        <a:rPr lang="en-US" sz="2000" kern="1200" dirty="0" smtClean="0">
                          <a:solidFill>
                            <a:schemeClr val="dk1"/>
                          </a:solidFill>
                          <a:effectLst/>
                          <a:latin typeface="+mn-lt"/>
                          <a:ea typeface="+mn-ea"/>
                          <a:cs typeface="+mn-cs"/>
                        </a:rPr>
                        <a:t>0.46, 0.82</a:t>
                      </a:r>
                      <a:endParaRPr lang="en-US" sz="2000" dirty="0"/>
                    </a:p>
                  </a:txBody>
                  <a:tcPr marT="45738" marB="45738"/>
                </a:tc>
                <a:tc>
                  <a:txBody>
                    <a:bodyPr/>
                    <a:lstStyle/>
                    <a:p>
                      <a:pPr algn="ctr"/>
                      <a:r>
                        <a:rPr lang="en-US" sz="2000" dirty="0" smtClean="0"/>
                        <a:t>0.001</a:t>
                      </a:r>
                      <a:endParaRPr lang="en-US" sz="2000" dirty="0"/>
                    </a:p>
                  </a:txBody>
                  <a:tcPr marT="45738" marB="45738"/>
                </a:tc>
              </a:tr>
              <a:tr h="457211">
                <a:tc>
                  <a:txBody>
                    <a:bodyPr/>
                    <a:lstStyle/>
                    <a:p>
                      <a:r>
                        <a:rPr lang="en-US" sz="2000" kern="1200" dirty="0" smtClean="0">
                          <a:solidFill>
                            <a:schemeClr val="dk1"/>
                          </a:solidFill>
                          <a:effectLst/>
                          <a:latin typeface="+mn-lt"/>
                          <a:ea typeface="+mn-ea"/>
                          <a:cs typeface="+mn-cs"/>
                        </a:rPr>
                        <a:t>Current bacterial </a:t>
                      </a:r>
                      <a:r>
                        <a:rPr lang="en-US" sz="2000" kern="1200" dirty="0" err="1" smtClean="0">
                          <a:solidFill>
                            <a:schemeClr val="dk1"/>
                          </a:solidFill>
                          <a:effectLst/>
                          <a:latin typeface="+mn-lt"/>
                          <a:ea typeface="+mn-ea"/>
                          <a:cs typeface="+mn-cs"/>
                        </a:rPr>
                        <a:t>vaginosis</a:t>
                      </a:r>
                      <a:endParaRPr lang="en-US" sz="2000" dirty="0"/>
                    </a:p>
                  </a:txBody>
                  <a:tcPr marT="45738" marB="45738"/>
                </a:tc>
                <a:tc>
                  <a:txBody>
                    <a:bodyPr/>
                    <a:lstStyle/>
                    <a:p>
                      <a:pPr algn="ctr"/>
                      <a:r>
                        <a:rPr lang="en-US" sz="2000" dirty="0" smtClean="0"/>
                        <a:t>1.54</a:t>
                      </a:r>
                      <a:endParaRPr lang="en-US" sz="2000" dirty="0"/>
                    </a:p>
                  </a:txBody>
                  <a:tcPr marT="45738" marB="45738"/>
                </a:tc>
                <a:tc>
                  <a:txBody>
                    <a:bodyPr/>
                    <a:lstStyle/>
                    <a:p>
                      <a:pPr algn="ctr"/>
                      <a:r>
                        <a:rPr lang="en-US" sz="2000" kern="1200" dirty="0" smtClean="0">
                          <a:solidFill>
                            <a:schemeClr val="dk1"/>
                          </a:solidFill>
                          <a:effectLst/>
                          <a:latin typeface="+mn-lt"/>
                          <a:ea typeface="+mn-ea"/>
                          <a:cs typeface="+mn-cs"/>
                        </a:rPr>
                        <a:t>1.26, 1.88</a:t>
                      </a:r>
                      <a:endParaRPr lang="en-US" sz="2000" dirty="0"/>
                    </a:p>
                  </a:txBody>
                  <a:tcPr marT="45738" marB="45738"/>
                </a:tc>
                <a:tc>
                  <a:txBody>
                    <a:bodyPr/>
                    <a:lstStyle/>
                    <a:p>
                      <a:pPr algn="ctr"/>
                      <a:r>
                        <a:rPr lang="en-US" sz="2000" dirty="0" smtClean="0"/>
                        <a:t>&lt;0.001</a:t>
                      </a:r>
                      <a:endParaRPr lang="en-US" sz="2000" dirty="0"/>
                    </a:p>
                  </a:txBody>
                  <a:tcPr marT="45738" marB="45738"/>
                </a:tc>
              </a:tr>
              <a:tr h="396401">
                <a:tc>
                  <a:txBody>
                    <a:bodyPr/>
                    <a:lstStyle/>
                    <a:p>
                      <a:r>
                        <a:rPr lang="en-US" sz="2000" kern="1200" dirty="0" smtClean="0">
                          <a:solidFill>
                            <a:schemeClr val="dk1"/>
                          </a:solidFill>
                          <a:effectLst/>
                          <a:latin typeface="+mn-lt"/>
                          <a:ea typeface="+mn-ea"/>
                          <a:cs typeface="+mn-cs"/>
                        </a:rPr>
                        <a:t>Current yeast infection</a:t>
                      </a:r>
                      <a:endParaRPr lang="en-US" sz="2000" dirty="0"/>
                    </a:p>
                  </a:txBody>
                  <a:tcPr marT="45738" marB="45738"/>
                </a:tc>
                <a:tc>
                  <a:txBody>
                    <a:bodyPr/>
                    <a:lstStyle/>
                    <a:p>
                      <a:pPr algn="ctr"/>
                      <a:r>
                        <a:rPr lang="en-US" sz="2000" kern="1200" dirty="0" smtClean="0">
                          <a:effectLst/>
                        </a:rPr>
                        <a:t>1.56</a:t>
                      </a:r>
                      <a:endParaRPr lang="en-US" sz="2000" dirty="0"/>
                    </a:p>
                  </a:txBody>
                  <a:tcPr marT="45738" marB="45738"/>
                </a:tc>
                <a:tc>
                  <a:txBody>
                    <a:bodyPr/>
                    <a:lstStyle/>
                    <a:p>
                      <a:pPr algn="ctr"/>
                      <a:r>
                        <a:rPr lang="en-US" sz="2000" kern="1200" dirty="0" smtClean="0">
                          <a:solidFill>
                            <a:schemeClr val="dk1"/>
                          </a:solidFill>
                          <a:effectLst/>
                          <a:latin typeface="+mn-lt"/>
                          <a:ea typeface="+mn-ea"/>
                          <a:cs typeface="+mn-cs"/>
                        </a:rPr>
                        <a:t>1.15, 2.13</a:t>
                      </a:r>
                      <a:endParaRPr lang="en-US" sz="2000" dirty="0"/>
                    </a:p>
                  </a:txBody>
                  <a:tcPr marT="45738" marB="45738"/>
                </a:tc>
                <a:tc>
                  <a:txBody>
                    <a:bodyPr/>
                    <a:lstStyle/>
                    <a:p>
                      <a:pPr algn="ctr"/>
                      <a:r>
                        <a:rPr lang="en-US" sz="2000" dirty="0" smtClean="0"/>
                        <a:t>0.005</a:t>
                      </a:r>
                      <a:endParaRPr lang="en-US" sz="2000" dirty="0"/>
                    </a:p>
                  </a:txBody>
                  <a:tcPr marT="45738" marB="45738"/>
                </a:tc>
              </a:tr>
              <a:tr h="396401">
                <a:tc>
                  <a:txBody>
                    <a:bodyPr/>
                    <a:lstStyle/>
                    <a:p>
                      <a:r>
                        <a:rPr lang="en-US" sz="2000" kern="1200" dirty="0" smtClean="0">
                          <a:solidFill>
                            <a:schemeClr val="dk1"/>
                          </a:solidFill>
                          <a:effectLst/>
                          <a:latin typeface="+mn-lt"/>
                          <a:ea typeface="+mn-ea"/>
                          <a:cs typeface="+mn-cs"/>
                        </a:rPr>
                        <a:t>High-risk HPV</a:t>
                      </a:r>
                      <a:endParaRPr lang="en-US" sz="2000" dirty="0"/>
                    </a:p>
                  </a:txBody>
                  <a:tcPr marT="45738" marB="45738"/>
                </a:tc>
                <a:tc>
                  <a:txBody>
                    <a:bodyPr/>
                    <a:lstStyle/>
                    <a:p>
                      <a:pPr algn="ctr"/>
                      <a:r>
                        <a:rPr lang="en-US" sz="2000" dirty="0" smtClean="0"/>
                        <a:t>1.08</a:t>
                      </a:r>
                      <a:endParaRPr lang="en-US" sz="2000" dirty="0"/>
                    </a:p>
                  </a:txBody>
                  <a:tcPr marT="45738" marB="45738"/>
                </a:tc>
                <a:tc>
                  <a:txBody>
                    <a:bodyPr/>
                    <a:lstStyle/>
                    <a:p>
                      <a:pPr algn="ctr"/>
                      <a:r>
                        <a:rPr lang="en-US" sz="2000" kern="1200" dirty="0" smtClean="0">
                          <a:solidFill>
                            <a:schemeClr val="dk1"/>
                          </a:solidFill>
                          <a:effectLst/>
                          <a:latin typeface="+mn-lt"/>
                          <a:ea typeface="+mn-ea"/>
                          <a:cs typeface="+mn-cs"/>
                        </a:rPr>
                        <a:t>0.78, 1.51</a:t>
                      </a:r>
                      <a:endParaRPr lang="en-US" sz="2000" dirty="0"/>
                    </a:p>
                  </a:txBody>
                  <a:tcPr marT="45738" marB="457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0.63</a:t>
                      </a:r>
                      <a:endParaRPr lang="en-US" sz="2000" dirty="0"/>
                    </a:p>
                  </a:txBody>
                  <a:tcPr marT="45738" marB="45738"/>
                </a:tc>
              </a:tr>
            </a:tbl>
          </a:graphicData>
        </a:graphic>
      </p:graphicFrame>
      <p:sp>
        <p:nvSpPr>
          <p:cNvPr id="9" name="TextBox 4"/>
          <p:cNvSpPr txBox="1">
            <a:spLocks noChangeArrowheads="1"/>
          </p:cNvSpPr>
          <p:nvPr/>
        </p:nvSpPr>
        <p:spPr bwMode="auto">
          <a:xfrm>
            <a:off x="469900" y="5518151"/>
            <a:ext cx="8077200"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3200" b="1">
                <a:solidFill>
                  <a:schemeClr val="tx1"/>
                </a:solidFill>
                <a:latin typeface="Arial" charset="0"/>
                <a:ea typeface="ＭＳ Ｐゴシック" pitchFamily="34" charset="-128"/>
              </a:defRPr>
            </a:lvl1pPr>
            <a:lvl2pPr marL="742950" indent="-285750" eaLnBrk="0" hangingPunct="0">
              <a:spcBef>
                <a:spcPct val="20000"/>
              </a:spcBef>
              <a:buClr>
                <a:schemeClr val="tx1"/>
              </a:buClr>
              <a:buChar char="•"/>
              <a:defRPr sz="2800">
                <a:solidFill>
                  <a:schemeClr val="tx1"/>
                </a:solidFill>
                <a:latin typeface="Arial" charset="0"/>
                <a:ea typeface="ＭＳ Ｐゴシック" pitchFamily="34" charset="-128"/>
              </a:defRPr>
            </a:lvl2pPr>
            <a:lvl3pPr marL="1143000" indent="-228600" eaLnBrk="0" hangingPunct="0">
              <a:spcBef>
                <a:spcPct val="20000"/>
              </a:spcBef>
              <a:buClr>
                <a:schemeClr val="tx1"/>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tx1"/>
              </a:buClr>
              <a:buChar char="•"/>
              <a:defRPr sz="2000">
                <a:solidFill>
                  <a:schemeClr val="tx1"/>
                </a:solidFill>
                <a:latin typeface="Arial" charset="0"/>
                <a:ea typeface="ＭＳ Ｐゴシック" pitchFamily="34" charset="-128"/>
              </a:defRPr>
            </a:lvl4pPr>
            <a:lvl5pPr marL="2057400" indent="-228600" eaLnBrk="0" hangingPunct="0">
              <a:spcBef>
                <a:spcPct val="20000"/>
              </a:spcBef>
              <a:buClr>
                <a:schemeClr val="tx1"/>
              </a:buClr>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1"/>
              </a:buClr>
              <a:buChar char="•"/>
              <a:defRPr sz="2000">
                <a:solidFill>
                  <a:schemeClr val="tx1"/>
                </a:solidFill>
                <a:latin typeface="Arial" charset="0"/>
                <a:ea typeface="ＭＳ Ｐゴシック" pitchFamily="34" charset="-128"/>
              </a:defRPr>
            </a:lvl9pPr>
          </a:lstStyle>
          <a:p>
            <a:pPr eaLnBrk="1" hangingPunct="1">
              <a:spcBef>
                <a:spcPct val="0"/>
              </a:spcBef>
              <a:buClrTx/>
              <a:buFontTx/>
              <a:buNone/>
            </a:pPr>
            <a:r>
              <a:rPr lang="en-US" altLang="en-US" sz="1400" b="0" dirty="0"/>
              <a:t>Maturation value standardized by subtracting the sample mean and dividing by the sample standard deviation. </a:t>
            </a:r>
          </a:p>
        </p:txBody>
      </p:sp>
    </p:spTree>
    <p:extLst>
      <p:ext uri="{BB962C8B-B14F-4D97-AF65-F5344CB8AC3E}">
        <p14:creationId xmlns:mc="http://schemas.openxmlformats.org/markup-compatibility/2006" xmlns:mv="urn:schemas-microsoft-com:mac:vml" xmlns:p14="http://schemas.microsoft.com/office/powerpoint/2010/main" xmlns="" val="3340941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23</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200" dirty="0">
                <a:ea typeface="ＭＳ Ｐゴシック" pitchFamily="34" charset="-128"/>
              </a:rPr>
              <a:t>Conclusions</a:t>
            </a:r>
            <a:endParaRPr lang="en-US" altLang="en-US" sz="32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2321865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24</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600" dirty="0" smtClean="0">
                <a:ea typeface="ＭＳ Ｐゴシック" pitchFamily="34" charset="-128"/>
              </a:rPr>
              <a:t>Hypotheses tested</a:t>
            </a:r>
            <a:endParaRPr lang="en-US" altLang="en-US" sz="36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xfrm>
            <a:off x="342900" y="1028700"/>
            <a:ext cx="8445500" cy="47752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None/>
            </a:pPr>
            <a:r>
              <a:rPr lang="en-US" altLang="en-US" sz="2800" dirty="0">
                <a:ea typeface="ＭＳ Ｐゴシック" pitchFamily="34" charset="-128"/>
              </a:rPr>
              <a:t>Vaginal epithelial </a:t>
            </a:r>
            <a:r>
              <a:rPr lang="en-US" altLang="en-US" sz="2800" dirty="0" err="1">
                <a:ea typeface="ＭＳ Ｐゴシック" pitchFamily="34" charset="-128"/>
              </a:rPr>
              <a:t>estrogenization</a:t>
            </a:r>
            <a:r>
              <a:rPr lang="en-US" altLang="en-US" sz="2800" dirty="0">
                <a:ea typeface="ＭＳ Ｐゴシック" pitchFamily="34" charset="-128"/>
              </a:rPr>
              <a:t> among post-menopausal women will be:</a:t>
            </a:r>
          </a:p>
          <a:p>
            <a:pPr>
              <a:defRPr/>
            </a:pPr>
            <a:r>
              <a:rPr lang="en-US" altLang="en-US" sz="2400" dirty="0" smtClean="0">
                <a:ea typeface="ＭＳ Ｐゴシック" pitchFamily="34" charset="-128"/>
              </a:rPr>
              <a:t>Inversely </a:t>
            </a:r>
            <a:r>
              <a:rPr lang="en-US" altLang="en-US" sz="2400" dirty="0">
                <a:ea typeface="ＭＳ Ｐゴシック" pitchFamily="34" charset="-128"/>
              </a:rPr>
              <a:t>associated with age and years since </a:t>
            </a:r>
            <a:r>
              <a:rPr lang="en-US" altLang="en-US" sz="2400" dirty="0" smtClean="0">
                <a:ea typeface="ＭＳ Ｐゴシック" pitchFamily="34" charset="-128"/>
              </a:rPr>
              <a:t>menopause? </a:t>
            </a:r>
            <a:r>
              <a:rPr lang="en-US" altLang="en-US" sz="2400" dirty="0" smtClean="0">
                <a:solidFill>
                  <a:srgbClr val="98083A"/>
                </a:solidFill>
                <a:ea typeface="ＭＳ Ｐゴシック" pitchFamily="34" charset="-128"/>
              </a:rPr>
              <a:t>No</a:t>
            </a:r>
            <a:r>
              <a:rPr lang="en-US" altLang="en-US" sz="2400" dirty="0" smtClean="0">
                <a:solidFill>
                  <a:srgbClr val="C00000"/>
                </a:solidFill>
                <a:ea typeface="ＭＳ Ｐゴシック" pitchFamily="34" charset="-128"/>
              </a:rPr>
              <a:t> </a:t>
            </a:r>
            <a:r>
              <a:rPr lang="en-US" altLang="en-US" sz="2400" dirty="0" smtClean="0">
                <a:ea typeface="ＭＳ Ｐゴシック" pitchFamily="34" charset="-128"/>
              </a:rPr>
              <a:t>    </a:t>
            </a:r>
          </a:p>
          <a:p>
            <a:pPr>
              <a:defRPr/>
            </a:pPr>
            <a:r>
              <a:rPr lang="en-US" altLang="en-US" sz="2400" dirty="0" smtClean="0">
                <a:ea typeface="ＭＳ Ｐゴシック" pitchFamily="34" charset="-128"/>
              </a:rPr>
              <a:t>Positively </a:t>
            </a:r>
            <a:r>
              <a:rPr lang="en-US" altLang="en-US" sz="2400" dirty="0">
                <a:ea typeface="ＭＳ Ｐゴシック" pitchFamily="34" charset="-128"/>
              </a:rPr>
              <a:t>associated with</a:t>
            </a:r>
            <a:r>
              <a:rPr lang="en-US" altLang="en-US" sz="2400" dirty="0" smtClean="0">
                <a:ea typeface="ＭＳ Ｐゴシック" pitchFamily="34" charset="-128"/>
              </a:rPr>
              <a:t> abdominal obesity: </a:t>
            </a:r>
            <a:r>
              <a:rPr lang="en-US" altLang="en-US" sz="2400" dirty="0" smtClean="0">
                <a:solidFill>
                  <a:srgbClr val="98083A"/>
                </a:solidFill>
                <a:ea typeface="ＭＳ Ｐゴシック" pitchFamily="34" charset="-128"/>
              </a:rPr>
              <a:t>Yes</a:t>
            </a:r>
            <a:r>
              <a:rPr lang="en-US" altLang="en-US" sz="2400" dirty="0" smtClean="0">
                <a:ea typeface="ＭＳ Ｐゴシック" pitchFamily="34" charset="-128"/>
              </a:rPr>
              <a:t>                                   </a:t>
            </a:r>
          </a:p>
          <a:p>
            <a:pPr>
              <a:defRPr/>
            </a:pPr>
            <a:r>
              <a:rPr lang="en-US" altLang="en-US" sz="2400" dirty="0" smtClean="0">
                <a:ea typeface="ＭＳ Ｐゴシック" pitchFamily="34" charset="-128"/>
              </a:rPr>
              <a:t>Higher in African American women compared to other  </a:t>
            </a:r>
            <a:r>
              <a:rPr lang="en-US" altLang="en-US" sz="2400" dirty="0">
                <a:ea typeface="ＭＳ Ｐゴシック" pitchFamily="34" charset="-128"/>
              </a:rPr>
              <a:t>racial and ethnic </a:t>
            </a:r>
            <a:r>
              <a:rPr lang="en-US" altLang="en-US" sz="2400" dirty="0" smtClean="0">
                <a:ea typeface="ＭＳ Ｐゴシック" pitchFamily="34" charset="-128"/>
              </a:rPr>
              <a:t>groups: </a:t>
            </a:r>
            <a:r>
              <a:rPr lang="en-US" altLang="en-US" sz="2400" dirty="0" smtClean="0">
                <a:solidFill>
                  <a:srgbClr val="98083A"/>
                </a:solidFill>
                <a:ea typeface="ＭＳ Ｐゴシック" pitchFamily="34" charset="-128"/>
              </a:rPr>
              <a:t>Yes</a:t>
            </a:r>
          </a:p>
          <a:p>
            <a:pPr>
              <a:defRPr/>
            </a:pPr>
            <a:r>
              <a:rPr lang="en-US" altLang="en-US" sz="2400" dirty="0" smtClean="0">
                <a:ea typeface="ＭＳ Ｐゴシック" pitchFamily="34" charset="-128"/>
              </a:rPr>
              <a:t>Positively </a:t>
            </a:r>
            <a:r>
              <a:rPr lang="en-US" altLang="en-US" sz="2400" dirty="0">
                <a:ea typeface="ＭＳ Ｐゴシック" pitchFamily="34" charset="-128"/>
              </a:rPr>
              <a:t>associated with sexual </a:t>
            </a:r>
            <a:r>
              <a:rPr lang="en-US" altLang="en-US" sz="2400" dirty="0" smtClean="0">
                <a:ea typeface="ＭＳ Ｐゴシック" pitchFamily="34" charset="-128"/>
              </a:rPr>
              <a:t>function: </a:t>
            </a:r>
            <a:r>
              <a:rPr lang="en-US" altLang="en-US" sz="2400" dirty="0" smtClean="0">
                <a:solidFill>
                  <a:srgbClr val="98083A"/>
                </a:solidFill>
                <a:ea typeface="ＭＳ Ｐゴシック" pitchFamily="34" charset="-128"/>
              </a:rPr>
              <a:t>Yes, mostly </a:t>
            </a:r>
            <a:endParaRPr lang="en-US" altLang="en-US" sz="2400" dirty="0">
              <a:solidFill>
                <a:srgbClr val="98083A"/>
              </a:solidFill>
              <a:ea typeface="ＭＳ Ｐゴシック" pitchFamily="34" charset="-128"/>
            </a:endParaRPr>
          </a:p>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915123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25</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b="1" dirty="0" smtClean="0">
                <a:ea typeface="ＭＳ Ｐゴシック" pitchFamily="34" charset="-128"/>
              </a:rPr>
              <a:t>Summary:</a:t>
            </a:r>
            <a:endParaRPr lang="en-US" altLang="en-US" sz="40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xfrm>
            <a:off x="330200" y="1066800"/>
            <a:ext cx="8445500" cy="49530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 typeface="Arial" pitchFamily="34" charset="0"/>
              <a:buChar char="•"/>
            </a:pPr>
            <a:r>
              <a:rPr lang="en-US" altLang="en-US" sz="2400" dirty="0" smtClean="0">
                <a:latin typeface="Arial" pitchFamily="34" charset="0"/>
                <a:ea typeface="ヒラギノ角ゴ Pro W3" pitchFamily="-127" charset="-128"/>
                <a:cs typeface="Arial" pitchFamily="34" charset="0"/>
              </a:rPr>
              <a:t>Maturation value is an integrative biomeasure of estrogenization of women, useful for analyses of health and sexuality</a:t>
            </a:r>
          </a:p>
          <a:p>
            <a:pPr eaLnBrk="1" hangingPunct="1">
              <a:buFont typeface="Arial" pitchFamily="34" charset="0"/>
              <a:buChar char="•"/>
            </a:pPr>
            <a:r>
              <a:rPr lang="en-US" altLang="en-US" sz="2400" dirty="0">
                <a:ea typeface="ＭＳ Ｐゴシック" pitchFamily="34" charset="-128"/>
              </a:rPr>
              <a:t>In contrast to 1960s benchmark clinical data, current population estimates of vaginal estrogenization are higher and do not exhibit </a:t>
            </a:r>
            <a:r>
              <a:rPr lang="en-US" altLang="en-US" sz="2400" dirty="0" smtClean="0">
                <a:ea typeface="ＭＳ Ｐゴシック" pitchFamily="34" charset="-128"/>
              </a:rPr>
              <a:t>a decline with age. </a:t>
            </a:r>
          </a:p>
          <a:p>
            <a:pPr eaLnBrk="1" hangingPunct="1">
              <a:buFont typeface="Arial" pitchFamily="34" charset="0"/>
              <a:buChar char="•"/>
            </a:pPr>
            <a:r>
              <a:rPr lang="en-US" altLang="en-US" sz="2400" dirty="0" smtClean="0">
                <a:ea typeface="ＭＳ Ｐゴシック" pitchFamily="34" charset="-128"/>
              </a:rPr>
              <a:t>Differences may be </a:t>
            </a:r>
            <a:r>
              <a:rPr lang="en-US" altLang="en-US" sz="2400" dirty="0">
                <a:ea typeface="ＭＳ Ｐゴシック" pitchFamily="34" charset="-128"/>
              </a:rPr>
              <a:t>explained in part by</a:t>
            </a:r>
            <a:r>
              <a:rPr lang="en-US" altLang="en-US" sz="2400" dirty="0" smtClean="0">
                <a:ea typeface="ＭＳ Ｐゴシック" pitchFamily="34" charset="-128"/>
              </a:rPr>
              <a:t> studying different populations:  </a:t>
            </a:r>
          </a:p>
          <a:p>
            <a:pPr lvl="1" eaLnBrk="1" hangingPunct="1">
              <a:buFont typeface="Arial" pitchFamily="34" charset="0"/>
              <a:buChar char="•"/>
            </a:pPr>
            <a:r>
              <a:rPr lang="en-US" altLang="en-US" sz="2400" dirty="0" smtClean="0">
                <a:ea typeface="ＭＳ Ｐゴシック" pitchFamily="34" charset="-128"/>
              </a:rPr>
              <a:t>Women who come to a clinic </a:t>
            </a:r>
          </a:p>
          <a:p>
            <a:pPr lvl="1" eaLnBrk="1" hangingPunct="1">
              <a:buFont typeface="Arial" pitchFamily="34" charset="0"/>
              <a:buChar char="•"/>
            </a:pPr>
            <a:r>
              <a:rPr lang="en-US" altLang="en-US" sz="2400" dirty="0" smtClean="0">
                <a:ea typeface="ＭＳ Ｐゴシック" pitchFamily="34" charset="-128"/>
              </a:rPr>
              <a:t>Representative sample of community-dwelling older women in the US.</a:t>
            </a:r>
            <a:endParaRPr lang="en-US" altLang="en-US" sz="2400" dirty="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 val="4006440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26</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ea typeface="ＭＳ Ｐゴシック" pitchFamily="34" charset="-128"/>
              </a:rPr>
              <a:t>Study limitations</a:t>
            </a:r>
            <a:endParaRPr lang="en-US" altLang="en-US" sz="40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xfrm>
            <a:off x="342900" y="1447800"/>
            <a:ext cx="8445500" cy="43561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eaLnBrk="1" hangingPunct="1">
              <a:buNone/>
            </a:pPr>
            <a:r>
              <a:rPr lang="en-US" altLang="en-US" sz="3200" dirty="0">
                <a:ea typeface="ＭＳ Ｐゴシック" pitchFamily="34" charset="-128"/>
              </a:rPr>
              <a:t>Selection bias: women who provided a vaginal specimen were, on </a:t>
            </a:r>
            <a:r>
              <a:rPr lang="en-US" altLang="en-US" sz="3200" dirty="0" smtClean="0">
                <a:ea typeface="ＭＳ Ｐゴシック" pitchFamily="34" charset="-128"/>
              </a:rPr>
              <a:t>average:</a:t>
            </a:r>
          </a:p>
          <a:p>
            <a:pPr lvl="1" eaLnBrk="1" hangingPunct="1">
              <a:lnSpc>
                <a:spcPct val="80000"/>
              </a:lnSpc>
              <a:buFont typeface="Arial" pitchFamily="34" charset="0"/>
              <a:buChar char="•"/>
            </a:pPr>
            <a:r>
              <a:rPr lang="en-US" altLang="en-US" sz="3200" dirty="0" smtClean="0">
                <a:ea typeface="ＭＳ Ｐゴシック" pitchFamily="34" charset="-128"/>
              </a:rPr>
              <a:t>younger</a:t>
            </a:r>
          </a:p>
          <a:p>
            <a:pPr lvl="1" eaLnBrk="1" hangingPunct="1">
              <a:lnSpc>
                <a:spcPct val="80000"/>
              </a:lnSpc>
              <a:buFont typeface="Arial" pitchFamily="34" charset="0"/>
              <a:buChar char="•"/>
            </a:pPr>
            <a:r>
              <a:rPr lang="en-US" altLang="en-US" sz="3200" dirty="0" smtClean="0">
                <a:ea typeface="ＭＳ Ｐゴシック" pitchFamily="34" charset="-128"/>
              </a:rPr>
              <a:t>more educated</a:t>
            </a:r>
          </a:p>
          <a:p>
            <a:pPr lvl="1" eaLnBrk="1" hangingPunct="1">
              <a:lnSpc>
                <a:spcPct val="80000"/>
              </a:lnSpc>
              <a:buFont typeface="Arial" pitchFamily="34" charset="0"/>
              <a:buChar char="•"/>
            </a:pPr>
            <a:r>
              <a:rPr lang="en-US" altLang="en-US" sz="3200" dirty="0" smtClean="0">
                <a:ea typeface="ＭＳ Ｐゴシック" pitchFamily="34" charset="-128"/>
              </a:rPr>
              <a:t>more </a:t>
            </a:r>
            <a:r>
              <a:rPr lang="en-US" altLang="en-US" sz="3200" dirty="0">
                <a:ea typeface="ＭＳ Ｐゴシック" pitchFamily="34" charset="-128"/>
              </a:rPr>
              <a:t>likely to have urinary </a:t>
            </a:r>
            <a:r>
              <a:rPr lang="en-US" altLang="en-US" sz="3200" dirty="0" smtClean="0">
                <a:ea typeface="ＭＳ Ｐゴシック" pitchFamily="34" charset="-128"/>
              </a:rPr>
              <a:t>problems </a:t>
            </a:r>
          </a:p>
          <a:p>
            <a:pPr lvl="1" eaLnBrk="1" hangingPunct="1">
              <a:lnSpc>
                <a:spcPct val="80000"/>
              </a:lnSpc>
              <a:buFont typeface="Arial" pitchFamily="34" charset="0"/>
              <a:buChar char="•"/>
            </a:pPr>
            <a:r>
              <a:rPr lang="en-US" altLang="en-US" sz="3200" dirty="0" smtClean="0">
                <a:ea typeface="ＭＳ Ｐゴシック" pitchFamily="34" charset="-128"/>
              </a:rPr>
              <a:t>more </a:t>
            </a:r>
            <a:r>
              <a:rPr lang="en-US" altLang="en-US" sz="3200" dirty="0">
                <a:ea typeface="ＭＳ Ｐゴシック" pitchFamily="34" charset="-128"/>
              </a:rPr>
              <a:t>likely to use </a:t>
            </a:r>
            <a:r>
              <a:rPr lang="en-US" altLang="en-US" sz="3200" dirty="0" smtClean="0">
                <a:ea typeface="ＭＳ Ｐゴシック" pitchFamily="34" charset="-128"/>
              </a:rPr>
              <a:t>HT</a:t>
            </a:r>
            <a:endParaRPr lang="en-US" altLang="en-US" sz="3200" dirty="0">
              <a:ea typeface="ＭＳ Ｐゴシック" pitchFamily="34" charset="-128"/>
            </a:endParaRPr>
          </a:p>
          <a:p>
            <a:pPr eaLnBrk="1" hangingPunct="1">
              <a:buFont typeface="Arial" pitchFamily="34" charset="0"/>
              <a:buChar char="•"/>
            </a:pPr>
            <a:endParaRPr lang="en-US" altLang="en-US" sz="3200"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1430721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27</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600" b="1" dirty="0">
                <a:ea typeface="ＭＳ Ｐゴシック" pitchFamily="34" charset="-128"/>
              </a:rPr>
              <a:t>Acknowledgements</a:t>
            </a:r>
            <a:r>
              <a:rPr lang="en-US" altLang="en-US" dirty="0">
                <a:ea typeface="ＭＳ Ｐゴシック" pitchFamily="34" charset="-128"/>
              </a:rPr>
              <a:t> </a:t>
            </a:r>
            <a:endParaRPr lang="en-US" altLang="en-US" dirty="0" smtClean="0">
              <a:latin typeface="Times New Roman" pitchFamily="18" charset="0"/>
              <a:ea typeface="ヒラギノ角ゴ Pro W3" pitchFamily="-127" charset="-128"/>
              <a:cs typeface="Times New Roman" pitchFamily="18" charset="0"/>
            </a:endParaRPr>
          </a:p>
        </p:txBody>
      </p:sp>
      <p:sp>
        <p:nvSpPr>
          <p:cNvPr id="7" name="Rectangle 2"/>
          <p:cNvSpPr>
            <a:spLocks noGrp="1" noChangeArrowheads="1"/>
          </p:cNvSpPr>
          <p:nvPr>
            <p:ph type="body" sz="quarter" idx="12"/>
          </p:nvPr>
        </p:nvSpPr>
        <p:spPr>
          <a:xfrm>
            <a:off x="330200" y="1028700"/>
            <a:ext cx="8445500" cy="4775200"/>
          </a:xfrm>
        </p:spPr>
        <p:txBody>
          <a:bodyPr/>
          <a:lstStyle/>
          <a:p>
            <a:r>
              <a:rPr lang="en-US" altLang="en-US" dirty="0" smtClean="0">
                <a:ea typeface="ＭＳ Ｐゴシック" pitchFamily="34" charset="-128"/>
              </a:rPr>
              <a:t>NIH 5R01AG021487 (Waite, PI)</a:t>
            </a:r>
          </a:p>
          <a:p>
            <a:r>
              <a:rPr lang="en-US" altLang="en-US" dirty="0" smtClean="0">
                <a:ea typeface="ＭＳ Ｐゴシック" pitchFamily="34" charset="-128"/>
              </a:rPr>
              <a:t>1K23AG032870-01A1 (Lindau, PI)</a:t>
            </a:r>
          </a:p>
          <a:p>
            <a:r>
              <a:rPr lang="en-US" altLang="en-US" dirty="0" smtClean="0">
                <a:ea typeface="ＭＳ Ｐゴシック" pitchFamily="34" charset="-128"/>
              </a:rPr>
              <a:t> 5P30 AG 012857 (Waite, PI)</a:t>
            </a:r>
          </a:p>
          <a:p>
            <a:endParaRPr lang="en-US" altLang="en-US" dirty="0" smtClean="0">
              <a:ea typeface="ＭＳ Ｐゴシック" pitchFamily="34" charset="-128"/>
            </a:endParaRPr>
          </a:p>
          <a:p>
            <a:r>
              <a:rPr lang="en-US" altLang="en-US" dirty="0" smtClean="0">
                <a:ea typeface="ＭＳ Ｐゴシック" pitchFamily="34" charset="-128"/>
              </a:rPr>
              <a:t>National Institute on Aging</a:t>
            </a:r>
            <a:br>
              <a:rPr lang="en-US" altLang="en-US" dirty="0" smtClean="0">
                <a:ea typeface="ＭＳ Ｐゴシック" pitchFamily="34" charset="-128"/>
              </a:rPr>
            </a:br>
            <a:r>
              <a:rPr lang="en-US" altLang="en-US" dirty="0" smtClean="0">
                <a:ea typeface="ＭＳ Ｐゴシック" pitchFamily="34" charset="-128"/>
              </a:rPr>
              <a:t>Office of Women's Health Research</a:t>
            </a:r>
            <a:br>
              <a:rPr lang="en-US" altLang="en-US" dirty="0" smtClean="0">
                <a:ea typeface="ＭＳ Ｐゴシック" pitchFamily="34" charset="-128"/>
              </a:rPr>
            </a:br>
            <a:r>
              <a:rPr lang="en-US" altLang="en-US" dirty="0" smtClean="0">
                <a:ea typeface="ＭＳ Ｐゴシック" pitchFamily="34" charset="-128"/>
              </a:rPr>
              <a:t>Office of AIDS Research</a:t>
            </a:r>
            <a:br>
              <a:rPr lang="en-US" altLang="en-US" dirty="0" smtClean="0">
                <a:ea typeface="ＭＳ Ｐゴシック" pitchFamily="34" charset="-128"/>
              </a:rPr>
            </a:br>
            <a:r>
              <a:rPr lang="en-US" altLang="en-US" dirty="0" smtClean="0">
                <a:ea typeface="ＭＳ Ｐゴシック" pitchFamily="34" charset="-128"/>
              </a:rPr>
              <a:t>Office of Behavioral and Social Sciences Research</a:t>
            </a:r>
          </a:p>
          <a:p>
            <a:pPr>
              <a:buFontTx/>
              <a:buNone/>
            </a:pPr>
            <a:endParaRPr lang="en-US" altLang="en-US" dirty="0" smtClean="0">
              <a:ea typeface="ＭＳ Ｐゴシック" pitchFamily="34" charset="-128"/>
            </a:endParaRPr>
          </a:p>
          <a:p>
            <a:r>
              <a:rPr lang="en-US" altLang="en-US" dirty="0" smtClean="0">
                <a:ea typeface="ＭＳ Ｐゴシック" pitchFamily="34" charset="-128"/>
              </a:rPr>
              <a:t>Equipment, supplies, services donated or provided at reduced cost for data collection by: </a:t>
            </a:r>
          </a:p>
          <a:p>
            <a:pPr marL="400050" lvl="1" indent="0">
              <a:buNone/>
            </a:pPr>
            <a:r>
              <a:rPr lang="en-US" altLang="en-US" sz="1200" dirty="0" err="1" smtClean="0">
                <a:ea typeface="ＭＳ Ｐゴシック" pitchFamily="34" charset="-128"/>
              </a:rPr>
              <a:t>OraSure</a:t>
            </a:r>
            <a:r>
              <a:rPr lang="en-US" altLang="en-US" sz="1200" dirty="0" smtClean="0">
                <a:ea typeface="ＭＳ Ｐゴシック" pitchFamily="34" charset="-128"/>
              </a:rPr>
              <a:t>, Sunbeam, A&amp;D Medical/</a:t>
            </a:r>
            <a:r>
              <a:rPr lang="en-US" altLang="en-US" sz="1200" dirty="0" err="1" smtClean="0">
                <a:ea typeface="ＭＳ Ｐゴシック" pitchFamily="34" charset="-128"/>
              </a:rPr>
              <a:t>LifeSource</a:t>
            </a:r>
            <a:r>
              <a:rPr lang="en-US" altLang="en-US" sz="1200" dirty="0" smtClean="0">
                <a:ea typeface="ＭＳ Ｐゴシック" pitchFamily="34" charset="-128"/>
              </a:rPr>
              <a:t>, Wilmer Eye Institute at the John Hopkins Bloomberg School of Public Health, Schleicher &amp; </a:t>
            </a:r>
            <a:r>
              <a:rPr lang="en-US" altLang="en-US" sz="1200" dirty="0" err="1" smtClean="0">
                <a:ea typeface="ＭＳ Ｐゴシック" pitchFamily="34" charset="-128"/>
              </a:rPr>
              <a:t>Schuell</a:t>
            </a:r>
            <a:r>
              <a:rPr lang="en-US" altLang="en-US" sz="1200" dirty="0" smtClean="0">
                <a:ea typeface="ＭＳ Ｐゴシック" pitchFamily="34" charset="-128"/>
              </a:rPr>
              <a:t> Bioscience, </a:t>
            </a:r>
            <a:r>
              <a:rPr lang="en-US" altLang="en-US" sz="1200" dirty="0" err="1" smtClean="0">
                <a:ea typeface="ＭＳ Ｐゴシック" pitchFamily="34" charset="-128"/>
              </a:rPr>
              <a:t>BioMerieux</a:t>
            </a:r>
            <a:r>
              <a:rPr lang="en-US" altLang="en-US" sz="1200" dirty="0" smtClean="0">
                <a:ea typeface="ＭＳ Ｐゴシック" pitchFamily="34" charset="-128"/>
              </a:rPr>
              <a:t>, Roche Diagnostics, </a:t>
            </a:r>
            <a:r>
              <a:rPr lang="en-US" altLang="en-US" sz="1200" dirty="0" err="1" smtClean="0">
                <a:ea typeface="ＭＳ Ｐゴシック" pitchFamily="34" charset="-128"/>
              </a:rPr>
              <a:t>Digene</a:t>
            </a:r>
            <a:r>
              <a:rPr lang="en-US" altLang="en-US" sz="1200" dirty="0" smtClean="0">
                <a:ea typeface="ＭＳ Ｐゴシック" pitchFamily="34" charset="-128"/>
              </a:rPr>
              <a:t>, and Richard Williams</a:t>
            </a:r>
          </a:p>
        </p:txBody>
      </p:sp>
      <p:sp>
        <p:nvSpPr>
          <p:cNvPr id="8" name="Text Placeholder 7"/>
          <p:cNvSpPr>
            <a:spLocks noGrp="1"/>
          </p:cNvSpPr>
          <p:nvPr>
            <p:ph type="body" sz="quarter" idx="15"/>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 val="1814440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28</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342900" y="342900"/>
            <a:ext cx="6972300" cy="11049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600" b="1" dirty="0" smtClean="0">
                <a:ea typeface="ＭＳ Ｐゴシック" pitchFamily="34" charset="-128"/>
              </a:rPr>
              <a:t>Additional information can be found at the CCBAR website</a:t>
            </a:r>
            <a:r>
              <a:rPr lang="en-US" altLang="en-US" dirty="0" smtClean="0">
                <a:ea typeface="ＭＳ Ｐゴシック" pitchFamily="34" charset="-128"/>
              </a:rPr>
              <a:t> </a:t>
            </a:r>
            <a:endParaRPr lang="en-US" altLang="en-US" dirty="0" smtClean="0">
              <a:latin typeface="Times New Roman" pitchFamily="18" charset="0"/>
              <a:ea typeface="ヒラギノ角ゴ Pro W3" pitchFamily="-127" charset="-128"/>
              <a:cs typeface="Times New Roman" pitchFamily="18" charset="0"/>
            </a:endParaRPr>
          </a:p>
        </p:txBody>
      </p:sp>
      <p:sp>
        <p:nvSpPr>
          <p:cNvPr id="7" name="Rectangle 2"/>
          <p:cNvSpPr>
            <a:spLocks noGrp="1" noChangeArrowheads="1"/>
          </p:cNvSpPr>
          <p:nvPr>
            <p:ph type="body" sz="quarter" idx="12"/>
          </p:nvPr>
        </p:nvSpPr>
        <p:spPr>
          <a:xfrm>
            <a:off x="330200" y="2057400"/>
            <a:ext cx="8445500" cy="1981200"/>
          </a:xfrm>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algn="ctr" eaLnBrk="1" hangingPunct="1">
              <a:buFont typeface="Wingdings" pitchFamily="2" charset="2"/>
              <a:buNone/>
            </a:pPr>
            <a:r>
              <a:rPr lang="en-US" sz="4000" b="1" dirty="0" smtClean="0"/>
              <a:t>http://biomarkers.uchicago.edu/</a:t>
            </a:r>
          </a:p>
        </p:txBody>
      </p:sp>
      <p:sp>
        <p:nvSpPr>
          <p:cNvPr id="8" name="Text Placeholder 7"/>
          <p:cNvSpPr>
            <a:spLocks noGrp="1"/>
          </p:cNvSpPr>
          <p:nvPr>
            <p:ph type="body" sz="quarter" idx="15"/>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 val="1814440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447800"/>
            <a:ext cx="8229600" cy="1143000"/>
          </a:xfrm>
        </p:spPr>
        <p:txBody>
          <a:bodyPr/>
          <a:lstStyle/>
          <a:p>
            <a:pPr eaLnBrk="1" hangingPunct="1"/>
            <a:r>
              <a:rPr lang="en-US" sz="3600" smtClean="0"/>
              <a:t>Chicago Core on Biomarkers in Population-Based Aging Research</a:t>
            </a:r>
            <a:br>
              <a:rPr lang="en-US" sz="3600" smtClean="0"/>
            </a:br>
            <a:r>
              <a:rPr lang="en-US" sz="3600" smtClean="0"/>
              <a:t/>
            </a:r>
            <a:br>
              <a:rPr lang="en-US" sz="3600" smtClean="0"/>
            </a:br>
            <a:r>
              <a:rPr lang="en-US" sz="3600" smtClean="0"/>
              <a:t>CCBAR website</a:t>
            </a:r>
          </a:p>
        </p:txBody>
      </p:sp>
      <p:sp>
        <p:nvSpPr>
          <p:cNvPr id="72707" name="Rectangle 3"/>
          <p:cNvSpPr>
            <a:spLocks noGrp="1" noChangeArrowheads="1"/>
          </p:cNvSpPr>
          <p:nvPr>
            <p:ph type="body" idx="1"/>
          </p:nvPr>
        </p:nvSpPr>
        <p:spPr>
          <a:xfrm>
            <a:off x="685800" y="2147888"/>
            <a:ext cx="8229600" cy="3948112"/>
          </a:xfrm>
        </p:spPr>
        <p:txBody>
          <a:bodyPr/>
          <a:lstStyle/>
          <a:p>
            <a:pPr eaLnBrk="1" hangingPunct="1"/>
            <a:endParaRPr lang="en-US" dirty="0" smtClean="0"/>
          </a:p>
          <a:p>
            <a:pPr eaLnBrk="1" hangingPunct="1"/>
            <a:endParaRPr lang="en-US" dirty="0" smtClean="0"/>
          </a:p>
          <a:p>
            <a:pPr eaLnBrk="1" hangingPunct="1">
              <a:buFont typeface="Wingdings" pitchFamily="2" charset="2"/>
              <a:buNone/>
            </a:pPr>
            <a:r>
              <a:rPr lang="en-US" sz="3600" dirty="0" smtClean="0"/>
              <a:t>http://biomarkers.uchicago.edu/</a:t>
            </a:r>
          </a:p>
        </p:txBody>
      </p:sp>
      <p:pic>
        <p:nvPicPr>
          <p:cNvPr id="72708" name="Picture 4" descr="header_logo"/>
          <p:cNvPicPr>
            <a:picLocks noChangeAspect="1" noChangeArrowheads="1"/>
          </p:cNvPicPr>
          <p:nvPr/>
        </p:nvPicPr>
        <p:blipFill>
          <a:blip r:embed="rId2"/>
          <a:srcRect/>
          <a:stretch>
            <a:fillRect/>
          </a:stretch>
        </p:blipFill>
        <p:spPr bwMode="auto">
          <a:xfrm>
            <a:off x="0" y="0"/>
            <a:ext cx="3657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3</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3600" dirty="0">
                <a:ea typeface="ＭＳ Ｐゴシック" pitchFamily="34" charset="-128"/>
              </a:rPr>
              <a:t>Background</a:t>
            </a:r>
            <a:endParaRPr lang="en-US" altLang="en-US" sz="36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xfrm>
            <a:off x="342900" y="1295400"/>
            <a:ext cx="8445500" cy="36576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dirty="0" smtClean="0">
                <a:ea typeface="ＭＳ Ｐゴシック" pitchFamily="34" charset="-128"/>
              </a:rPr>
              <a:t>Vaginal mucosa is a target tissue for a broad spectrum of estrogens. </a:t>
            </a:r>
          </a:p>
          <a:p>
            <a:pPr eaLnBrk="1" hangingPunct="1"/>
            <a:endParaRPr lang="en-US" altLang="en-US" sz="2800" dirty="0" smtClean="0">
              <a:ea typeface="ＭＳ Ｐゴシック" pitchFamily="34" charset="-128"/>
            </a:endParaRPr>
          </a:p>
          <a:p>
            <a:pPr eaLnBrk="1" hangingPunct="1"/>
            <a:r>
              <a:rPr lang="en-US" altLang="en-US" sz="2800" dirty="0" smtClean="0">
                <a:ea typeface="ＭＳ Ｐゴシック" pitchFamily="34" charset="-128"/>
              </a:rPr>
              <a:t>Vaginal </a:t>
            </a:r>
            <a:r>
              <a:rPr lang="en-US" altLang="en-US" sz="2800" dirty="0">
                <a:ea typeface="ＭＳ Ｐゴシック" pitchFamily="34" charset="-128"/>
              </a:rPr>
              <a:t>atrophy</a:t>
            </a:r>
            <a:r>
              <a:rPr lang="en-US" altLang="en-US" sz="2800" dirty="0" smtClean="0">
                <a:ea typeface="ＭＳ Ｐゴシック" pitchFamily="34" charset="-128"/>
              </a:rPr>
              <a:t> </a:t>
            </a:r>
          </a:p>
          <a:p>
            <a:pPr lvl="1" eaLnBrk="1" hangingPunct="1"/>
            <a:r>
              <a:rPr lang="en-US" altLang="en-US" sz="2800" dirty="0" smtClean="0">
                <a:ea typeface="ＭＳ Ｐゴシック" pitchFamily="34" charset="-128"/>
              </a:rPr>
              <a:t>Indicates an estrogen </a:t>
            </a:r>
            <a:r>
              <a:rPr lang="en-US" altLang="en-US" sz="2800" dirty="0">
                <a:ea typeface="ＭＳ Ｐゴシック" pitchFamily="34" charset="-128"/>
              </a:rPr>
              <a:t>deficit</a:t>
            </a:r>
            <a:r>
              <a:rPr lang="en-US" altLang="en-US" sz="2800" dirty="0" smtClean="0">
                <a:ea typeface="ＭＳ Ｐゴシック" pitchFamily="34" charset="-128"/>
              </a:rPr>
              <a:t>.</a:t>
            </a:r>
          </a:p>
          <a:p>
            <a:pPr lvl="1" eaLnBrk="1" hangingPunct="1"/>
            <a:r>
              <a:rPr lang="en-US" altLang="en-US" sz="2800" dirty="0" smtClean="0">
                <a:ea typeface="ＭＳ Ｐゴシック" pitchFamily="34" charset="-128"/>
              </a:rPr>
              <a:t>May interfere </a:t>
            </a:r>
            <a:r>
              <a:rPr lang="en-US" altLang="en-US" sz="2800" dirty="0">
                <a:ea typeface="ＭＳ Ｐゴシック" pitchFamily="34" charset="-128"/>
              </a:rPr>
              <a:t>with sexual</a:t>
            </a:r>
            <a:r>
              <a:rPr lang="en-US" altLang="en-US" sz="2800" dirty="0" smtClean="0">
                <a:ea typeface="ＭＳ Ｐゴシック" pitchFamily="34" charset="-128"/>
              </a:rPr>
              <a:t> and urinary function.</a:t>
            </a:r>
          </a:p>
          <a:p>
            <a:pPr lvl="1" eaLnBrk="1" hangingPunct="1"/>
            <a:r>
              <a:rPr lang="en-US" altLang="en-US" sz="2800" dirty="0" smtClean="0">
                <a:ea typeface="ＭＳ Ｐゴシック" pitchFamily="34" charset="-128"/>
              </a:rPr>
              <a:t>Increases with age after menopause.</a:t>
            </a:r>
            <a:endParaRPr lang="en-US" altLang="en-US" sz="2800" dirty="0">
              <a:ea typeface="ＭＳ Ｐゴシック" pitchFamily="34" charset="-128"/>
            </a:endParaRPr>
          </a:p>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2009157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en-US" altLang="en-US" sz="3600" dirty="0" smtClean="0">
                <a:ea typeface="ＭＳ Ｐゴシック" pitchFamily="34" charset="-128"/>
              </a:rPr>
              <a:t/>
            </a:r>
            <a:br>
              <a:rPr lang="en-US" altLang="en-US" sz="3600" dirty="0" smtClean="0">
                <a:ea typeface="ＭＳ Ｐゴシック" pitchFamily="34" charset="-128"/>
              </a:rPr>
            </a:br>
            <a:endParaRPr lang="en-US" altLang="en-US" sz="3600" dirty="0" smtClean="0">
              <a:ea typeface="ＭＳ Ｐゴシック" pitchFamily="34" charset="-128"/>
            </a:endParaRPr>
          </a:p>
        </p:txBody>
      </p:sp>
      <p:sp>
        <p:nvSpPr>
          <p:cNvPr id="8195" name="Text Box 3"/>
          <p:cNvSpPr txBox="1">
            <a:spLocks noChangeArrowheads="1"/>
          </p:cNvSpPr>
          <p:nvPr/>
        </p:nvSpPr>
        <p:spPr bwMode="auto">
          <a:xfrm>
            <a:off x="381000" y="12700"/>
            <a:ext cx="8305800" cy="584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50000"/>
              </a:spcBef>
              <a:buFontTx/>
              <a:buNone/>
            </a:pPr>
            <a:r>
              <a:rPr lang="en-US" altLang="en-US" dirty="0">
                <a:latin typeface="Arial" charset="0"/>
                <a:cs typeface="Arial" charset="0"/>
              </a:rPr>
              <a:t>Vaginal Epithelium</a:t>
            </a:r>
          </a:p>
        </p:txBody>
      </p:sp>
      <p:pic>
        <p:nvPicPr>
          <p:cNvPr id="8196" name="Picture 4"/>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019800" y="762000"/>
            <a:ext cx="2667000" cy="1828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 val="0"/>
              </a:ext>
            </a:extLst>
          </a:blip>
          <a:srcRect r="3206" b="5080"/>
          <a:stretch>
            <a:fillRect/>
          </a:stretch>
        </p:blipFill>
        <p:spPr bwMode="auto">
          <a:xfrm>
            <a:off x="269874" y="765175"/>
            <a:ext cx="2949575" cy="1825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8198" name="Text Box 6"/>
          <p:cNvSpPr txBox="1">
            <a:spLocks noChangeArrowheads="1"/>
          </p:cNvSpPr>
          <p:nvPr/>
        </p:nvSpPr>
        <p:spPr bwMode="auto">
          <a:xfrm>
            <a:off x="3429000" y="1083591"/>
            <a:ext cx="2152650" cy="16158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50000"/>
              </a:spcBef>
              <a:buFontTx/>
              <a:buNone/>
            </a:pPr>
            <a:r>
              <a:rPr lang="en-US" altLang="en-US" sz="1800" dirty="0" smtClean="0">
                <a:latin typeface="Arial" charset="0"/>
                <a:cs typeface="Arial" charset="0"/>
              </a:rPr>
              <a:t>superficial</a:t>
            </a:r>
          </a:p>
          <a:p>
            <a:pPr algn="ctr" eaLnBrk="1" hangingPunct="1">
              <a:spcBef>
                <a:spcPct val="50000"/>
              </a:spcBef>
              <a:buFontTx/>
              <a:buNone/>
            </a:pPr>
            <a:r>
              <a:rPr lang="en-US" altLang="en-US" sz="1800" dirty="0" smtClean="0">
                <a:latin typeface="Arial" charset="0"/>
                <a:cs typeface="Arial" charset="0"/>
              </a:rPr>
              <a:t>intermediate</a:t>
            </a:r>
            <a:endParaRPr lang="en-US" altLang="en-US" sz="1800" dirty="0" smtClean="0">
              <a:solidFill>
                <a:srgbClr val="FF0000"/>
              </a:solidFill>
              <a:latin typeface="Arial" charset="0"/>
              <a:cs typeface="Arial" charset="0"/>
            </a:endParaRPr>
          </a:p>
          <a:p>
            <a:pPr algn="ctr" eaLnBrk="1" hangingPunct="1">
              <a:spcBef>
                <a:spcPct val="50000"/>
              </a:spcBef>
              <a:buFontTx/>
              <a:buNone/>
            </a:pPr>
            <a:r>
              <a:rPr lang="en-US" altLang="en-US" sz="1800" dirty="0" err="1" smtClean="0">
                <a:latin typeface="Arial" charset="0"/>
                <a:cs typeface="Arial" charset="0"/>
              </a:rPr>
              <a:t>parabasal</a:t>
            </a:r>
            <a:endParaRPr lang="en-US" altLang="en-US" sz="1800" dirty="0" smtClean="0">
              <a:solidFill>
                <a:srgbClr val="FF0000"/>
              </a:solidFill>
              <a:latin typeface="Arial" charset="0"/>
              <a:cs typeface="Arial" charset="0"/>
            </a:endParaRPr>
          </a:p>
          <a:p>
            <a:pPr algn="ctr" eaLnBrk="1" hangingPunct="1">
              <a:spcBef>
                <a:spcPct val="50000"/>
              </a:spcBef>
              <a:buFontTx/>
              <a:buNone/>
            </a:pPr>
            <a:r>
              <a:rPr lang="en-US" altLang="en-US" sz="1800" dirty="0" smtClean="0">
                <a:latin typeface="Arial" charset="0"/>
                <a:cs typeface="Arial" charset="0"/>
              </a:rPr>
              <a:t>basal</a:t>
            </a:r>
            <a:endParaRPr lang="en-US" altLang="en-US" sz="1800" dirty="0">
              <a:solidFill>
                <a:srgbClr val="FF0000"/>
              </a:solidFill>
              <a:latin typeface="Arial" charset="0"/>
              <a:cs typeface="Arial" charset="0"/>
            </a:endParaRPr>
          </a:p>
        </p:txBody>
      </p:sp>
      <p:sp>
        <p:nvSpPr>
          <p:cNvPr id="8199" name="Line 7"/>
          <p:cNvSpPr>
            <a:spLocks noChangeShapeType="1"/>
          </p:cNvSpPr>
          <p:nvPr/>
        </p:nvSpPr>
        <p:spPr bwMode="auto">
          <a:xfrm flipH="1">
            <a:off x="3181349" y="2174080"/>
            <a:ext cx="723900" cy="0"/>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8200" name="Line 8"/>
          <p:cNvSpPr>
            <a:spLocks noChangeShapeType="1"/>
          </p:cNvSpPr>
          <p:nvPr/>
        </p:nvSpPr>
        <p:spPr bwMode="auto">
          <a:xfrm flipV="1">
            <a:off x="5031748" y="1602580"/>
            <a:ext cx="988052" cy="457200"/>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8201" name="Text Box 13"/>
          <p:cNvSpPr txBox="1">
            <a:spLocks noChangeArrowheads="1"/>
          </p:cNvSpPr>
          <p:nvPr/>
        </p:nvSpPr>
        <p:spPr bwMode="auto">
          <a:xfrm>
            <a:off x="228600" y="6400800"/>
            <a:ext cx="8686800" cy="276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1200" i="1" dirty="0">
                <a:latin typeface="Tahoma" pitchFamily="34" charset="0"/>
              </a:rPr>
              <a:t>Sources</a:t>
            </a:r>
            <a:r>
              <a:rPr lang="en-US" altLang="en-US" sz="1200" dirty="0">
                <a:latin typeface="Tahoma" pitchFamily="34" charset="0"/>
              </a:rPr>
              <a:t>: Mills, Histology for Pathologists. 3</a:t>
            </a:r>
            <a:r>
              <a:rPr lang="en-US" altLang="en-US" sz="1200" baseline="30000" dirty="0">
                <a:latin typeface="Tahoma" pitchFamily="34" charset="0"/>
              </a:rPr>
              <a:t>rd</a:t>
            </a:r>
            <a:r>
              <a:rPr lang="en-US" altLang="en-US" sz="1200" dirty="0">
                <a:latin typeface="Tahoma" pitchFamily="34" charset="0"/>
              </a:rPr>
              <a:t> Edition; LWW, 2006. </a:t>
            </a:r>
            <a:r>
              <a:rPr lang="en-US" altLang="en-US" sz="1200" dirty="0" err="1">
                <a:latin typeface="Tahoma" pitchFamily="34" charset="0"/>
              </a:rPr>
              <a:t>Wheater</a:t>
            </a:r>
            <a:r>
              <a:rPr lang="en-US" altLang="en-US" sz="1200" dirty="0">
                <a:latin typeface="Tahoma" pitchFamily="34" charset="0"/>
              </a:rPr>
              <a:t>, Functional Histology. 2</a:t>
            </a:r>
            <a:r>
              <a:rPr lang="en-US" altLang="en-US" sz="1200" baseline="30000" dirty="0">
                <a:latin typeface="Tahoma" pitchFamily="34" charset="0"/>
              </a:rPr>
              <a:t>nd</a:t>
            </a:r>
            <a:r>
              <a:rPr lang="en-US" altLang="en-US" sz="1200" dirty="0">
                <a:latin typeface="Tahoma" pitchFamily="34" charset="0"/>
              </a:rPr>
              <a:t> Edition; </a:t>
            </a:r>
            <a:r>
              <a:rPr lang="en-US" altLang="en-US" sz="1200" dirty="0" err="1">
                <a:latin typeface="Tahoma" pitchFamily="34" charset="0"/>
              </a:rPr>
              <a:t>Bibbo</a:t>
            </a:r>
            <a:r>
              <a:rPr lang="en-US" altLang="en-US" sz="1200" dirty="0">
                <a:latin typeface="Tahoma" pitchFamily="34" charset="0"/>
              </a:rPr>
              <a:t>, 1997</a:t>
            </a:r>
          </a:p>
        </p:txBody>
      </p:sp>
      <p:sp>
        <p:nvSpPr>
          <p:cNvPr id="8204" name="Text Box 16"/>
          <p:cNvSpPr txBox="1">
            <a:spLocks noChangeArrowheads="1"/>
          </p:cNvSpPr>
          <p:nvPr/>
        </p:nvSpPr>
        <p:spPr bwMode="auto">
          <a:xfrm>
            <a:off x="76200" y="4728865"/>
            <a:ext cx="8953500" cy="155427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50000"/>
              </a:spcBef>
              <a:buFontTx/>
              <a:buNone/>
            </a:pPr>
            <a:r>
              <a:rPr lang="en-US" altLang="en-US" sz="2000" dirty="0" smtClean="0">
                <a:latin typeface="Arial" charset="0"/>
                <a:cs typeface="Arial" charset="0"/>
              </a:rPr>
              <a:t>Three Types (Or Stages) of Vaginal Epithelial Cells </a:t>
            </a:r>
          </a:p>
          <a:p>
            <a:pPr algn="ctr" eaLnBrk="1" hangingPunct="1">
              <a:spcBef>
                <a:spcPct val="50000"/>
              </a:spcBef>
              <a:buFontTx/>
              <a:buNone/>
            </a:pPr>
            <a:r>
              <a:rPr lang="en-US" altLang="en-US" sz="2000" dirty="0" smtClean="0">
                <a:latin typeface="Arial" charset="0"/>
                <a:cs typeface="Arial" charset="0"/>
              </a:rPr>
              <a:t> All scored to quantify estrogenization in the </a:t>
            </a:r>
            <a:r>
              <a:rPr lang="en-US" altLang="en-US" sz="2000" b="1" u="sng" dirty="0" smtClean="0">
                <a:latin typeface="Arial" charset="0"/>
                <a:cs typeface="Arial" charset="0"/>
              </a:rPr>
              <a:t>Vaginal Maturation Index</a:t>
            </a:r>
          </a:p>
          <a:p>
            <a:pPr algn="ctr" eaLnBrk="1" hangingPunct="1">
              <a:spcBef>
                <a:spcPct val="50000"/>
              </a:spcBef>
              <a:buFontTx/>
              <a:buNone/>
            </a:pPr>
            <a:r>
              <a:rPr lang="en-US" altLang="en-US" sz="1800" dirty="0" smtClean="0">
                <a:latin typeface="Arial" charset="0"/>
                <a:cs typeface="Arial" charset="0"/>
              </a:rPr>
              <a:t>The Vaginal Maturation Index quantifies the relative proportion of the vaginal </a:t>
            </a:r>
            <a:r>
              <a:rPr lang="en-US" altLang="en-US" sz="1800" dirty="0" err="1" smtClean="0">
                <a:latin typeface="Arial" charset="0"/>
                <a:cs typeface="Arial" charset="0"/>
              </a:rPr>
              <a:t>parabasal</a:t>
            </a:r>
            <a:r>
              <a:rPr lang="en-US" altLang="en-US" sz="1800" dirty="0" smtClean="0">
                <a:latin typeface="Arial" charset="0"/>
                <a:cs typeface="Arial" charset="0"/>
              </a:rPr>
              <a:t> (P), intermediate (I), and superficial (S) cells presented as % P / % I / % S.</a:t>
            </a:r>
            <a:endParaRPr lang="en-US" altLang="en-US" sz="1800" dirty="0">
              <a:latin typeface="Arial" charset="0"/>
              <a:cs typeface="Arial" charset="0"/>
            </a:endParaRPr>
          </a:p>
        </p:txBody>
      </p:sp>
      <p:pic>
        <p:nvPicPr>
          <p:cNvPr id="8205" name="Picture 17" descr="MI cells"/>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300287" y="3204865"/>
            <a:ext cx="4467225" cy="1524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cxnSp>
        <p:nvCxnSpPr>
          <p:cNvPr id="17" name="Straight Arrow Connector 16"/>
          <p:cNvCxnSpPr/>
          <p:nvPr/>
        </p:nvCxnSpPr>
        <p:spPr>
          <a:xfrm flipH="1" flipV="1">
            <a:off x="3181349" y="1602580"/>
            <a:ext cx="685801" cy="76992"/>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3219449" y="1083591"/>
            <a:ext cx="723900" cy="13560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208" name="Line 8"/>
          <p:cNvSpPr>
            <a:spLocks noChangeShapeType="1"/>
          </p:cNvSpPr>
          <p:nvPr/>
        </p:nvSpPr>
        <p:spPr bwMode="auto">
          <a:xfrm flipV="1">
            <a:off x="4787900" y="1858712"/>
            <a:ext cx="1587500" cy="630735"/>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8209" name="Line 7"/>
          <p:cNvSpPr>
            <a:spLocks noChangeShapeType="1"/>
          </p:cNvSpPr>
          <p:nvPr/>
        </p:nvSpPr>
        <p:spPr bwMode="auto">
          <a:xfrm flipH="1" flipV="1">
            <a:off x="3320979" y="2538115"/>
            <a:ext cx="723900" cy="0"/>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US"/>
          </a:p>
        </p:txBody>
      </p:sp>
      <p:sp>
        <p:nvSpPr>
          <p:cNvPr id="18" name="TextBox 17"/>
          <p:cNvSpPr txBox="1"/>
          <p:nvPr/>
        </p:nvSpPr>
        <p:spPr>
          <a:xfrm>
            <a:off x="4044879" y="596900"/>
            <a:ext cx="986869" cy="461665"/>
          </a:xfrm>
          <a:prstGeom prst="rect">
            <a:avLst/>
          </a:prstGeom>
          <a:noFill/>
        </p:spPr>
        <p:txBody>
          <a:bodyPr wrap="none" rtlCol="0">
            <a:spAutoFit/>
          </a:bodyPr>
          <a:lstStyle/>
          <a:p>
            <a:r>
              <a:rPr lang="en-US" b="1" u="sng" dirty="0" smtClean="0"/>
              <a:t>Layers</a:t>
            </a:r>
            <a:endParaRPr lang="en-US" b="1" u="sng" dirty="0"/>
          </a:p>
        </p:txBody>
      </p:sp>
      <p:sp>
        <p:nvSpPr>
          <p:cNvPr id="8203" name="Text Box 15"/>
          <p:cNvSpPr txBox="1">
            <a:spLocks noChangeArrowheads="1"/>
          </p:cNvSpPr>
          <p:nvPr/>
        </p:nvSpPr>
        <p:spPr bwMode="auto">
          <a:xfrm>
            <a:off x="5524500" y="2743200"/>
            <a:ext cx="3429000"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50000"/>
              </a:spcBef>
              <a:buFontTx/>
              <a:buNone/>
            </a:pPr>
            <a:r>
              <a:rPr lang="en-US" altLang="en-US" sz="2400" dirty="0" smtClean="0">
                <a:latin typeface="Arial" charset="0"/>
                <a:cs typeface="Arial" charset="0"/>
              </a:rPr>
              <a:t>Atrophic</a:t>
            </a:r>
            <a:endParaRPr lang="en-US" altLang="en-US" sz="2400" dirty="0">
              <a:latin typeface="Arial" charset="0"/>
              <a:cs typeface="Arial" charset="0"/>
            </a:endParaRPr>
          </a:p>
        </p:txBody>
      </p:sp>
      <p:sp>
        <p:nvSpPr>
          <p:cNvPr id="8202" name="Text Box 14"/>
          <p:cNvSpPr txBox="1">
            <a:spLocks noChangeArrowheads="1"/>
          </p:cNvSpPr>
          <p:nvPr/>
        </p:nvSpPr>
        <p:spPr bwMode="auto">
          <a:xfrm>
            <a:off x="228600" y="2699418"/>
            <a:ext cx="3200400"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50000"/>
              </a:spcBef>
              <a:buFontTx/>
              <a:buNone/>
            </a:pPr>
            <a:r>
              <a:rPr lang="en-US" altLang="en-US" sz="2400" dirty="0" smtClean="0">
                <a:latin typeface="Arial" charset="0"/>
                <a:cs typeface="Arial" charset="0"/>
              </a:rPr>
              <a:t>Estrogenized</a:t>
            </a:r>
            <a:endParaRPr lang="en-US" altLang="en-US" sz="2400" dirty="0">
              <a:latin typeface="Arial" charset="0"/>
              <a:cs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67951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5</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342900" y="342900"/>
            <a:ext cx="8515350" cy="5588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r>
              <a:rPr lang="en-US" altLang="en-US" dirty="0" smtClean="0">
                <a:solidFill>
                  <a:schemeClr val="tx1"/>
                </a:solidFill>
                <a:latin typeface="Arial" charset="0"/>
                <a:ea typeface="ＭＳ Ｐゴシック" pitchFamily="34" charset="-128"/>
                <a:cs typeface="Arial" charset="0"/>
              </a:rPr>
              <a:t>Quantifying Types of Desquamated Vaginal Epithelial Cells</a:t>
            </a:r>
            <a:endParaRPr lang="en-US" altLang="en-US" dirty="0" smtClean="0">
              <a:solidFill>
                <a:schemeClr val="tx1"/>
              </a:solidFill>
              <a:latin typeface="Times New Roman" pitchFamily="18" charset="0"/>
              <a:ea typeface="ヒラギノ角ゴ Pro W3" pitchFamily="-127" charset="-128"/>
              <a:cs typeface="Times New Roman" pitchFamily="18" charset="0"/>
            </a:endParaRPr>
          </a:p>
        </p:txBody>
      </p:sp>
      <p:grpSp>
        <p:nvGrpSpPr>
          <p:cNvPr id="7" name="Group 4"/>
          <p:cNvGrpSpPr>
            <a:grpSpLocks/>
          </p:cNvGrpSpPr>
          <p:nvPr/>
        </p:nvGrpSpPr>
        <p:grpSpPr bwMode="auto">
          <a:xfrm>
            <a:off x="193675" y="1129382"/>
            <a:ext cx="8664575" cy="2546941"/>
            <a:chOff x="288" y="1104"/>
            <a:chExt cx="4882" cy="1505"/>
          </a:xfrm>
        </p:grpSpPr>
        <p:pic>
          <p:nvPicPr>
            <p:cNvPr id="8" name="Picture 5" descr="1"/>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88" y="1104"/>
              <a:ext cx="1576" cy="126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9" name="Picture 8" descr="Intermediate"/>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963" y="1104"/>
              <a:ext cx="1576" cy="125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0" name="Picture 9" descr="5"/>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594" y="1104"/>
              <a:ext cx="1576" cy="125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1" name="Text Box 10"/>
            <p:cNvSpPr txBox="1">
              <a:spLocks noChangeArrowheads="1"/>
            </p:cNvSpPr>
            <p:nvPr/>
          </p:nvSpPr>
          <p:spPr bwMode="auto">
            <a:xfrm>
              <a:off x="589" y="2349"/>
              <a:ext cx="960" cy="260"/>
            </a:xfrm>
            <a:prstGeom prst="rect">
              <a:avLst/>
            </a:prstGeom>
            <a:noFill/>
            <a:ln w="9525" algn="ctr">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1200" b="1" smtClean="0">
                  <a:effectLst>
                    <a:outerShdw blurRad="38100" dist="38100" dir="2700000" algn="tl">
                      <a:srgbClr val="C0C0C0"/>
                    </a:outerShdw>
                  </a:effectLst>
                </a:rPr>
                <a:t>LESS ESTROGENIZED</a:t>
              </a:r>
            </a:p>
          </p:txBody>
        </p:sp>
        <p:sp>
          <p:nvSpPr>
            <p:cNvPr id="12" name="Text Box 13"/>
            <p:cNvSpPr txBox="1">
              <a:spLocks noChangeArrowheads="1"/>
            </p:cNvSpPr>
            <p:nvPr/>
          </p:nvSpPr>
          <p:spPr bwMode="auto">
            <a:xfrm>
              <a:off x="2306" y="2349"/>
              <a:ext cx="960" cy="157"/>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1200" b="1" smtClean="0">
                  <a:effectLst>
                    <a:outerShdw blurRad="38100" dist="38100" dir="2700000" algn="tl">
                      <a:srgbClr val="C0C0C0"/>
                    </a:outerShdw>
                  </a:effectLst>
                </a:rPr>
                <a:t>INTERMEDIATE</a:t>
              </a:r>
            </a:p>
          </p:txBody>
        </p:sp>
        <p:sp>
          <p:nvSpPr>
            <p:cNvPr id="13" name="Text Box 14"/>
            <p:cNvSpPr txBox="1">
              <a:spLocks noChangeArrowheads="1"/>
            </p:cNvSpPr>
            <p:nvPr/>
          </p:nvSpPr>
          <p:spPr bwMode="auto">
            <a:xfrm>
              <a:off x="3895" y="2349"/>
              <a:ext cx="960" cy="26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1200" b="1" smtClean="0">
                  <a:effectLst>
                    <a:outerShdw blurRad="38100" dist="38100" dir="2700000" algn="tl">
                      <a:srgbClr val="C0C0C0"/>
                    </a:outerShdw>
                  </a:effectLst>
                </a:rPr>
                <a:t>MORE ESTROGENIZED</a:t>
              </a:r>
            </a:p>
          </p:txBody>
        </p:sp>
      </p:grpSp>
      <p:sp>
        <p:nvSpPr>
          <p:cNvPr id="3" name="TextBox 2"/>
          <p:cNvSpPr txBox="1"/>
          <p:nvPr/>
        </p:nvSpPr>
        <p:spPr>
          <a:xfrm>
            <a:off x="193675" y="4525089"/>
            <a:ext cx="8950325" cy="1200328"/>
          </a:xfrm>
          <a:prstGeom prst="rect">
            <a:avLst/>
          </a:prstGeom>
          <a:noFill/>
        </p:spPr>
        <p:txBody>
          <a:bodyPr wrap="square" rtlCol="0">
            <a:spAutoFit/>
          </a:bodyPr>
          <a:lstStyle/>
          <a:p>
            <a:r>
              <a:rPr lang="en-US" dirty="0" smtClean="0"/>
              <a:t>McClintock lab: </a:t>
            </a:r>
          </a:p>
          <a:p>
            <a:r>
              <a:rPr lang="en-US" dirty="0" smtClean="0"/>
              <a:t>	 • scored number and proportion of three epithelial cell types </a:t>
            </a:r>
          </a:p>
          <a:p>
            <a:r>
              <a:rPr lang="en-US" dirty="0" smtClean="0">
                <a:solidFill>
                  <a:srgbClr val="FF0000"/>
                </a:solidFill>
              </a:rPr>
              <a:t>	 </a:t>
            </a:r>
            <a:r>
              <a:rPr lang="en-US" dirty="0" smtClean="0"/>
              <a:t>• created a Maturation Index (MI). </a:t>
            </a:r>
            <a:endParaRPr lang="en-US" dirty="0"/>
          </a:p>
        </p:txBody>
      </p:sp>
      <p:sp>
        <p:nvSpPr>
          <p:cNvPr id="15" name="TextBox 14"/>
          <p:cNvSpPr txBox="1"/>
          <p:nvPr/>
        </p:nvSpPr>
        <p:spPr>
          <a:xfrm>
            <a:off x="1735302" y="3817203"/>
            <a:ext cx="5963748" cy="707886"/>
          </a:xfrm>
          <a:prstGeom prst="rect">
            <a:avLst/>
          </a:prstGeom>
          <a:noFill/>
        </p:spPr>
        <p:txBody>
          <a:bodyPr wrap="none" rtlCol="0">
            <a:spAutoFit/>
          </a:bodyPr>
          <a:lstStyle/>
          <a:p>
            <a:pPr algn="ctr"/>
            <a:r>
              <a:rPr lang="en-US" sz="2000" dirty="0" err="1" smtClean="0"/>
              <a:t>Multichrome</a:t>
            </a:r>
            <a:r>
              <a:rPr lang="en-US" sz="2000" dirty="0" smtClean="0"/>
              <a:t> Papanicolaou stained cytology specimens </a:t>
            </a:r>
          </a:p>
          <a:p>
            <a:pPr algn="ctr"/>
            <a:r>
              <a:rPr lang="en-US" sz="2000" dirty="0" smtClean="0"/>
              <a:t>obtained using vaginal self-swabs in NSHAP Wave 1. </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 val="2415947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6</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4000" dirty="0">
                <a:ea typeface="ＭＳ Ｐゴシック" pitchFamily="34" charset="-128"/>
              </a:rPr>
              <a:t>Methods</a:t>
            </a:r>
            <a:endParaRPr lang="en-US" altLang="en-US" sz="4000" dirty="0" smtClean="0">
              <a:latin typeface="Times New Roman" pitchFamily="18" charset="0"/>
              <a:ea typeface="ヒラギノ角ゴ Pro W3" pitchFamily="-127" charset="-128"/>
              <a:cs typeface="Times New Roman" pitchFamily="18" charset="0"/>
            </a:endParaRPr>
          </a:p>
        </p:txBody>
      </p:sp>
      <p:sp>
        <p:nvSpPr>
          <p:cNvPr id="8196" name="Text Placeholder 4"/>
          <p:cNvSpPr>
            <a:spLocks noGrp="1"/>
          </p:cNvSpPr>
          <p:nvPr>
            <p:ph type="body" sz="quarter" idx="15"/>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endParaRPr lang="en-US" altLang="en-US" smtClean="0">
              <a:latin typeface="Arial" pitchFamily="34" charset="0"/>
              <a:ea typeface="ヒラギノ角ゴ Pro W3" pitchFamily="-127" charset="-128"/>
              <a:cs typeface="Arial" pitchFamily="34" charset="0"/>
            </a:endParaRPr>
          </a:p>
        </p:txBody>
      </p:sp>
      <p:sp>
        <p:nvSpPr>
          <p:cNvPr id="8197" name="Text Placeholder 5"/>
          <p:cNvSpPr>
            <a:spLocks noGrp="1"/>
          </p:cNvSpPr>
          <p:nvPr>
            <p:ph type="body"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1200002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6"/>
          </p:nvPr>
        </p:nvSpPr>
        <p:spPr/>
        <p:txBody>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hangingPunct="1"/>
            <a:fld id="{1C4AF9F7-6F3A-4EA7-9B9B-EC92B108AF71}" type="slidenum">
              <a:rPr lang="en-US" altLang="en-US" sz="1200">
                <a:solidFill>
                  <a:srgbClr val="898989"/>
                </a:solidFill>
                <a:latin typeface="Arial" pitchFamily="34" charset="0"/>
              </a:rPr>
              <a:pPr eaLnBrk="1" hangingPunct="1"/>
              <a:t>7</a:t>
            </a:fld>
            <a:endParaRPr lang="en-US" altLang="en-US" sz="1200">
              <a:solidFill>
                <a:srgbClr val="898989"/>
              </a:solidFill>
              <a:latin typeface="Arial" pitchFamily="34" charset="0"/>
            </a:endParaRPr>
          </a:p>
        </p:txBody>
      </p:sp>
      <p:sp>
        <p:nvSpPr>
          <p:cNvPr id="8194" name="Footer Placeholder 2"/>
          <p:cNvSpPr>
            <a:spLocks noGrp="1"/>
          </p:cNvSpPr>
          <p:nvPr>
            <p:ph type="ftr" sz="quarter" idx="17"/>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pitchFamily="34" charset="0"/>
                <a:ea typeface="ヒラギノ角ゴ Pro W3" pitchFamily="-127" charset="-128"/>
              </a:defRPr>
            </a:lvl1pPr>
            <a:lvl2pPr marL="742950" indent="-285750" eaLnBrk="0" hangingPunct="0">
              <a:defRPr sz="2400">
                <a:solidFill>
                  <a:schemeClr val="tx1"/>
                </a:solidFill>
                <a:latin typeface="Calibri" pitchFamily="34" charset="0"/>
                <a:ea typeface="ヒラギノ角ゴ Pro W3" pitchFamily="-127" charset="-128"/>
              </a:defRPr>
            </a:lvl2pPr>
            <a:lvl3pPr marL="1143000" indent="-228600" eaLnBrk="0" hangingPunct="0">
              <a:defRPr sz="2400">
                <a:solidFill>
                  <a:schemeClr val="tx1"/>
                </a:solidFill>
                <a:latin typeface="Calibri" pitchFamily="34" charset="0"/>
                <a:ea typeface="ヒラギノ角ゴ Pro W3" pitchFamily="-127" charset="-128"/>
              </a:defRPr>
            </a:lvl3pPr>
            <a:lvl4pPr marL="1600200" indent="-228600" eaLnBrk="0" hangingPunct="0">
              <a:defRPr sz="2400">
                <a:solidFill>
                  <a:schemeClr val="tx1"/>
                </a:solidFill>
                <a:latin typeface="Calibri" pitchFamily="34" charset="0"/>
                <a:ea typeface="ヒラギノ角ゴ Pro W3" pitchFamily="-127" charset="-128"/>
              </a:defRPr>
            </a:lvl4pPr>
            <a:lvl5pPr marL="2057400" indent="-228600" eaLnBrk="0" hangingPunct="0">
              <a:defRPr sz="2400">
                <a:solidFill>
                  <a:schemeClr val="tx1"/>
                </a:solidFill>
                <a:latin typeface="Calibri"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ヒラギノ角ゴ Pro W3" pitchFamily="-127" charset="-128"/>
              </a:defRPr>
            </a:lvl9pPr>
          </a:lstStyle>
          <a:p>
            <a:pPr eaLnBrk="1" fontAlgn="base" hangingPunct="1">
              <a:spcBef>
                <a:spcPct val="0"/>
              </a:spcBef>
              <a:spcAft>
                <a:spcPct val="0"/>
              </a:spcAft>
            </a:pPr>
            <a:r>
              <a:rPr lang="en-US" altLang="en-US" sz="1200" b="1" dirty="0">
                <a:latin typeface="Times" pitchFamily="-127" charset="0"/>
                <a:ea typeface="ＭＳ Ｐゴシック" pitchFamily="34" charset="-128"/>
                <a:cs typeface="Times" pitchFamily="-127" charset="0"/>
              </a:rPr>
              <a:t>Vaginal cytological characteristics </a:t>
            </a:r>
            <a:r>
              <a:rPr lang="en-US" altLang="en-US" sz="1200" dirty="0" smtClean="0">
                <a:solidFill>
                  <a:srgbClr val="8B0021"/>
                </a:solidFill>
                <a:latin typeface="Arial" pitchFamily="34" charset="0"/>
                <a:cs typeface="Arial" pitchFamily="34" charset="0"/>
              </a:rPr>
              <a:t>|</a:t>
            </a:r>
          </a:p>
        </p:txBody>
      </p:sp>
      <p:sp>
        <p:nvSpPr>
          <p:cNvPr id="8195" name="Text Placeholder 3"/>
          <p:cNvSpPr>
            <a:spLocks noGrp="1"/>
          </p:cNvSpPr>
          <p:nvPr>
            <p:ph type="body" sz="quarter" idx="13"/>
          </p:nvPr>
        </p:nvSpPr>
        <p:spPr bwMode="auto">
          <a:xfrm>
            <a:off x="342900" y="342900"/>
            <a:ext cx="6896100" cy="11811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sz="2800" dirty="0">
                <a:ea typeface="ＭＳ Ｐゴシック" pitchFamily="34" charset="-128"/>
              </a:rPr>
              <a:t>National Social Life, Health and Aging Project (NSHAP) </a:t>
            </a:r>
            <a:r>
              <a:rPr lang="en-US" altLang="en-US" sz="2800" dirty="0">
                <a:solidFill>
                  <a:srgbClr val="98083A"/>
                </a:solidFill>
                <a:ea typeface="ＭＳ Ｐゴシック" pitchFamily="34" charset="-128"/>
              </a:rPr>
              <a:t>Wave </a:t>
            </a:r>
            <a:r>
              <a:rPr lang="en-US" altLang="en-US" sz="2800" dirty="0" smtClean="0">
                <a:solidFill>
                  <a:srgbClr val="98083A"/>
                </a:solidFill>
                <a:ea typeface="ＭＳ Ｐゴシック" pitchFamily="34" charset="-128"/>
              </a:rPr>
              <a:t>1</a:t>
            </a:r>
            <a:endParaRPr lang="en-US" altLang="en-US" sz="2800" dirty="0" smtClean="0">
              <a:solidFill>
                <a:srgbClr val="98083A"/>
              </a:solidFill>
              <a:latin typeface="Times New Roman" pitchFamily="18" charset="0"/>
              <a:ea typeface="ヒラギノ角ゴ Pro W3" pitchFamily="-127" charset="-128"/>
              <a:cs typeface="Times New Roman" pitchFamily="18" charset="0"/>
            </a:endParaRPr>
          </a:p>
        </p:txBody>
      </p:sp>
      <p:sp>
        <p:nvSpPr>
          <p:cNvPr id="8197" name="Text Placeholder 5"/>
          <p:cNvSpPr>
            <a:spLocks noGrp="1"/>
          </p:cNvSpPr>
          <p:nvPr>
            <p:ph type="body" sz="quarter" idx="12"/>
          </p:nvPr>
        </p:nvSpPr>
        <p:spPr bwMode="auto">
          <a:xfrm>
            <a:off x="342900" y="1524000"/>
            <a:ext cx="8445500" cy="42799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a:ea typeface="ＭＳ Ｐゴシック" pitchFamily="34" charset="-128"/>
              </a:rPr>
              <a:t>Nationally representative sample of people 57 to 85 years of age </a:t>
            </a:r>
            <a:r>
              <a:rPr lang="en-US" altLang="en-US" sz="2400" dirty="0" smtClean="0">
                <a:ea typeface="ＭＳ Ｐゴシック" pitchFamily="34" charset="-128"/>
              </a:rPr>
              <a:t>(Wave 1, 2005 </a:t>
            </a:r>
            <a:r>
              <a:rPr lang="en-US" altLang="en-US" sz="2400" dirty="0">
                <a:ea typeface="ＭＳ Ｐゴシック" pitchFamily="34" charset="-128"/>
              </a:rPr>
              <a:t>– </a:t>
            </a:r>
            <a:r>
              <a:rPr lang="en-US" altLang="en-US" sz="2400" dirty="0" smtClean="0">
                <a:ea typeface="ＭＳ Ｐゴシック" pitchFamily="34" charset="-128"/>
              </a:rPr>
              <a:t>06)</a:t>
            </a:r>
            <a:r>
              <a:rPr lang="en-US" altLang="en-US" sz="2400" dirty="0">
                <a:ea typeface="ＭＳ Ｐゴシック" pitchFamily="34" charset="-128"/>
              </a:rPr>
              <a:t>.</a:t>
            </a:r>
          </a:p>
          <a:p>
            <a:r>
              <a:rPr lang="en-US" altLang="en-US" sz="2400" dirty="0">
                <a:ea typeface="ＭＳ Ｐゴシック" pitchFamily="34" charset="-128"/>
              </a:rPr>
              <a:t>Demographic, health, sexual, physical, and biological </a:t>
            </a:r>
            <a:r>
              <a:rPr lang="en-US" altLang="en-US" sz="2400" dirty="0" smtClean="0">
                <a:ea typeface="ＭＳ Ｐゴシック" pitchFamily="34" charset="-128"/>
              </a:rPr>
              <a:t>measures collected in the home. </a:t>
            </a:r>
            <a:endParaRPr lang="en-US" altLang="en-US" sz="2400" dirty="0">
              <a:ea typeface="ＭＳ Ｐゴシック" pitchFamily="34" charset="-128"/>
            </a:endParaRPr>
          </a:p>
          <a:p>
            <a:r>
              <a:rPr lang="en-US" altLang="en-US" sz="2400" dirty="0">
                <a:ea typeface="ＭＳ Ｐゴシック" pitchFamily="34" charset="-128"/>
              </a:rPr>
              <a:t>Vaginal swabs were self-collected </a:t>
            </a:r>
            <a:r>
              <a:rPr lang="en-US" altLang="en-US" sz="2400" dirty="0" smtClean="0">
                <a:ea typeface="ＭＳ Ｐゴシック" pitchFamily="34" charset="-128"/>
              </a:rPr>
              <a:t>and used for the following measures:</a:t>
            </a:r>
          </a:p>
          <a:p>
            <a:pPr lvl="1"/>
            <a:r>
              <a:rPr lang="en-US" altLang="en-US" sz="2000" dirty="0" smtClean="0">
                <a:ea typeface="ＭＳ Ｐゴシック" pitchFamily="34" charset="-128"/>
              </a:rPr>
              <a:t>Maturation Value (MV)</a:t>
            </a:r>
          </a:p>
          <a:p>
            <a:pPr lvl="1"/>
            <a:r>
              <a:rPr lang="en-US" altLang="en-US" sz="2000" dirty="0" smtClean="0">
                <a:ea typeface="ＭＳ Ｐゴシック" pitchFamily="34" charset="-128"/>
              </a:rPr>
              <a:t>Vaginal </a:t>
            </a:r>
            <a:r>
              <a:rPr lang="en-US" altLang="en-US" sz="2000" dirty="0">
                <a:ea typeface="ＭＳ Ｐゴシック" pitchFamily="34" charset="-128"/>
              </a:rPr>
              <a:t>Candidiasis (yeast)</a:t>
            </a:r>
          </a:p>
          <a:p>
            <a:pPr lvl="1"/>
            <a:r>
              <a:rPr lang="en-US" altLang="en-US" sz="2000" dirty="0">
                <a:ea typeface="ＭＳ Ｐゴシック" pitchFamily="34" charset="-128"/>
              </a:rPr>
              <a:t>Bacterial </a:t>
            </a:r>
            <a:r>
              <a:rPr lang="en-US" altLang="en-US" sz="2000" dirty="0" err="1" smtClean="0">
                <a:ea typeface="ＭＳ Ｐゴシック" pitchFamily="34" charset="-128"/>
              </a:rPr>
              <a:t>Vaginosis</a:t>
            </a:r>
            <a:r>
              <a:rPr lang="en-US" altLang="en-US" sz="2000" dirty="0" smtClean="0">
                <a:ea typeface="ＭＳ Ｐゴシック" pitchFamily="34" charset="-128"/>
              </a:rPr>
              <a:t> (BV)</a:t>
            </a:r>
            <a:endParaRPr lang="en-US" altLang="en-US" sz="2000" dirty="0">
              <a:ea typeface="ＭＳ Ｐゴシック" pitchFamily="34" charset="-128"/>
            </a:endParaRPr>
          </a:p>
          <a:p>
            <a:pPr lvl="1"/>
            <a:r>
              <a:rPr lang="en-US" altLang="en-US" sz="2000" dirty="0">
                <a:ea typeface="ＭＳ Ｐゴシック" pitchFamily="34" charset="-128"/>
              </a:rPr>
              <a:t>High Risk Human Papilloma Virus </a:t>
            </a:r>
            <a:r>
              <a:rPr lang="en-US" altLang="en-US" sz="2000" dirty="0" smtClean="0">
                <a:ea typeface="ＭＳ Ｐゴシック" pitchFamily="34" charset="-128"/>
              </a:rPr>
              <a:t>(HPV)</a:t>
            </a:r>
            <a:endParaRPr lang="en-US" altLang="en-US" sz="2000" dirty="0">
              <a:ea typeface="ＭＳ Ｐゴシック" pitchFamily="34" charset="-128"/>
            </a:endParaRPr>
          </a:p>
          <a:p>
            <a:pPr eaLnBrk="1" hangingPunct="1">
              <a:buFont typeface="Arial" pitchFamily="34" charset="0"/>
              <a:buChar char="•"/>
            </a:pPr>
            <a:endParaRPr lang="en-US" altLang="en-US" dirty="0" smtClean="0">
              <a:latin typeface="Arial" pitchFamily="34" charset="0"/>
              <a:ea typeface="ヒラギノ角ゴ Pro W3" pitchFamily="-127" charset="-128"/>
              <a:cs typeface="Arial" pitchFamily="34" charset="0"/>
            </a:endParaRPr>
          </a:p>
        </p:txBody>
      </p:sp>
      <p:sp>
        <p:nvSpPr>
          <p:cNvPr id="6" name="TextBox 5"/>
          <p:cNvSpPr txBox="1"/>
          <p:nvPr/>
        </p:nvSpPr>
        <p:spPr>
          <a:xfrm>
            <a:off x="5867401" y="4191000"/>
            <a:ext cx="2920999" cy="1384995"/>
          </a:xfrm>
          <a:prstGeom prst="rect">
            <a:avLst/>
          </a:prstGeom>
          <a:noFill/>
          <a:ln w="9525" cmpd="sng">
            <a:solidFill>
              <a:schemeClr val="tx1"/>
            </a:solidFill>
          </a:ln>
        </p:spPr>
        <p:txBody>
          <a:bodyPr wrap="square" rtlCol="0">
            <a:spAutoFit/>
          </a:bodyPr>
          <a:lstStyle/>
          <a:p>
            <a:pPr marL="0" lvl="1"/>
            <a:r>
              <a:rPr lang="en-US" altLang="en-US" sz="1400" dirty="0" smtClean="0"/>
              <a:t>The Institutional Review Boards of the University of Chicago and the National Opinion Research Center approved the protocol; all participants provided written documentation of informed consent.</a:t>
            </a:r>
            <a:endParaRPr lang="en-US" dirty="0"/>
          </a:p>
        </p:txBody>
      </p:sp>
      <p:pic>
        <p:nvPicPr>
          <p:cNvPr id="7" name="Picture 6"/>
          <p:cNvPicPr>
            <a:picLocks noChangeAspect="1"/>
          </p:cNvPicPr>
          <p:nvPr/>
        </p:nvPicPr>
        <p:blipFill>
          <a:blip r:embed="rId3"/>
          <a:stretch>
            <a:fillRect/>
          </a:stretch>
        </p:blipFill>
        <p:spPr>
          <a:xfrm>
            <a:off x="6600312" y="838200"/>
            <a:ext cx="1946788" cy="685800"/>
          </a:xfrm>
          <a:prstGeom prst="rect">
            <a:avLst/>
          </a:prstGeom>
          <a:ln w="12700" cmpd="sng">
            <a:solidFill>
              <a:schemeClr val="tx1"/>
            </a:solidFill>
          </a:ln>
        </p:spPr>
      </p:pic>
    </p:spTree>
    <p:extLst>
      <p:ext uri="{BB962C8B-B14F-4D97-AF65-F5344CB8AC3E}">
        <p14:creationId xmlns:mc="http://schemas.openxmlformats.org/markup-compatibility/2006" xmlns:mv="urn:schemas-microsoft-com:mac:vml" xmlns:p14="http://schemas.microsoft.com/office/powerpoint/2010/main" xmlns="" val="2423508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fontScale="90000"/>
          </a:bodyPr>
          <a:lstStyle/>
          <a:p>
            <a:pPr eaLnBrk="1" hangingPunct="1">
              <a:defRPr/>
            </a:pPr>
            <a:r>
              <a:rPr lang="en-US" altLang="en-US" sz="3600" smtClean="0">
                <a:ea typeface="ＭＳ Ｐゴシック" pitchFamily="34" charset="-128"/>
              </a:rPr>
              <a:t/>
            </a:r>
            <a:br>
              <a:rPr lang="en-US" altLang="en-US" sz="3600" smtClean="0">
                <a:ea typeface="ＭＳ Ｐゴシック" pitchFamily="34" charset="-128"/>
              </a:rPr>
            </a:br>
            <a:endParaRPr lang="en-US" altLang="en-US" sz="3600" smtClean="0">
              <a:ea typeface="ＭＳ Ｐゴシック" pitchFamily="34" charset="-128"/>
            </a:endParaRPr>
          </a:p>
        </p:txBody>
      </p:sp>
      <p:graphicFrame>
        <p:nvGraphicFramePr>
          <p:cNvPr id="14339" name="Object 4"/>
          <p:cNvGraphicFramePr>
            <a:graphicFrameLocks noGrp="1" noChangeAspect="1"/>
          </p:cNvGraphicFramePr>
          <p:nvPr>
            <p:ph idx="1"/>
          </p:nvPr>
        </p:nvGraphicFramePr>
        <p:xfrm>
          <a:off x="4660900" y="0"/>
          <a:ext cx="4164013" cy="6858000"/>
        </p:xfrm>
        <a:graphic>
          <a:graphicData uri="http://schemas.openxmlformats.org/presentationml/2006/ole">
            <p:oleObj spid="_x0000_s11298" name="Acrobat Document" r:id="rId4" imgW="5830114" imgH="9600000" progId="AcroExch.Document.11">
              <p:embed/>
            </p:oleObj>
          </a:graphicData>
        </a:graphic>
      </p:graphicFrame>
      <p:sp>
        <p:nvSpPr>
          <p:cNvPr id="14340" name="Text Box 3"/>
          <p:cNvSpPr txBox="1">
            <a:spLocks noChangeArrowheads="1"/>
          </p:cNvSpPr>
          <p:nvPr/>
        </p:nvSpPr>
        <p:spPr bwMode="auto">
          <a:xfrm>
            <a:off x="152400" y="228600"/>
            <a:ext cx="4800600" cy="9794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lnSpc>
                <a:spcPct val="90000"/>
              </a:lnSpc>
              <a:spcBef>
                <a:spcPct val="0"/>
              </a:spcBef>
              <a:buFontTx/>
              <a:buNone/>
            </a:pPr>
            <a:r>
              <a:rPr lang="en-US" altLang="en-US" dirty="0">
                <a:solidFill>
                  <a:srgbClr val="98083A"/>
                </a:solidFill>
                <a:latin typeface="Arial" charset="0"/>
                <a:cs typeface="Arial" charset="0"/>
              </a:rPr>
              <a:t>Vaginal Swab </a:t>
            </a:r>
          </a:p>
          <a:p>
            <a:pPr algn="ctr" eaLnBrk="1" hangingPunct="1">
              <a:lnSpc>
                <a:spcPct val="90000"/>
              </a:lnSpc>
              <a:spcBef>
                <a:spcPct val="0"/>
              </a:spcBef>
              <a:buFontTx/>
              <a:buNone/>
            </a:pPr>
            <a:r>
              <a:rPr lang="en-US" altLang="en-US" dirty="0" smtClean="0">
                <a:solidFill>
                  <a:srgbClr val="98083A"/>
                </a:solidFill>
                <a:latin typeface="Arial" charset="0"/>
                <a:cs typeface="Arial" charset="0"/>
              </a:rPr>
              <a:t>Sample Collection</a:t>
            </a:r>
            <a:endParaRPr lang="en-US" altLang="en-US" dirty="0">
              <a:solidFill>
                <a:srgbClr val="98083A"/>
              </a:solidFill>
              <a:latin typeface="Arial" charset="0"/>
              <a:cs typeface="Arial" charset="0"/>
            </a:endParaRPr>
          </a:p>
        </p:txBody>
      </p:sp>
      <p:grpSp>
        <p:nvGrpSpPr>
          <p:cNvPr id="14341" name="Group 5"/>
          <p:cNvGrpSpPr>
            <a:grpSpLocks/>
          </p:cNvGrpSpPr>
          <p:nvPr/>
        </p:nvGrpSpPr>
        <p:grpSpPr bwMode="auto">
          <a:xfrm>
            <a:off x="228600" y="1600200"/>
            <a:ext cx="3962400" cy="2667000"/>
            <a:chOff x="432" y="2160"/>
            <a:chExt cx="2496" cy="1680"/>
          </a:xfrm>
        </p:grpSpPr>
        <p:pic>
          <p:nvPicPr>
            <p:cNvPr id="14344" name="Picture 6"/>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32" y="2160"/>
              <a:ext cx="2070" cy="121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4345" name="Picture 7"/>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32" y="3459"/>
              <a:ext cx="2064" cy="35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4346" name="Picture 8"/>
            <p:cNvPicPr>
              <a:picLocks noChangeAspect="1" noChangeArrowheads="1"/>
            </p:cNvPicPr>
            <p:nvPr/>
          </p:nvPicPr>
          <p:blipFill>
            <a:blip r:embed="rId7">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550" y="2160"/>
              <a:ext cx="378" cy="16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sp>
        <p:nvSpPr>
          <p:cNvPr id="14342" name="Text Box 9"/>
          <p:cNvSpPr txBox="1">
            <a:spLocks noChangeArrowheads="1"/>
          </p:cNvSpPr>
          <p:nvPr/>
        </p:nvSpPr>
        <p:spPr bwMode="auto">
          <a:xfrm>
            <a:off x="0" y="6553200"/>
            <a:ext cx="297180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50000"/>
              </a:spcBef>
              <a:buFontTx/>
              <a:buNone/>
            </a:pPr>
            <a:r>
              <a:rPr lang="en-US" altLang="en-US" sz="1400">
                <a:latin typeface="Arial" charset="0"/>
                <a:cs typeface="Arial" charset="0"/>
              </a:rPr>
              <a:t>Illustrated by Rachel Seelen</a:t>
            </a:r>
          </a:p>
        </p:txBody>
      </p:sp>
      <p:sp>
        <p:nvSpPr>
          <p:cNvPr id="14343" name="Line 10"/>
          <p:cNvSpPr>
            <a:spLocks noChangeShapeType="1"/>
          </p:cNvSpPr>
          <p:nvPr/>
        </p:nvSpPr>
        <p:spPr bwMode="auto">
          <a:xfrm flipV="1">
            <a:off x="4419600" y="5943600"/>
            <a:ext cx="609600" cy="533400"/>
          </a:xfrm>
          <a:prstGeom prst="line">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 val="2539498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mailbox">
            <a:hlinkClick r:id="rId4"/>
          </p:cNvPr>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391400" y="423862"/>
            <a:ext cx="1123950" cy="1371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5364" name="Text Box 4"/>
          <p:cNvSpPr txBox="1">
            <a:spLocks noChangeArrowheads="1"/>
          </p:cNvSpPr>
          <p:nvPr/>
        </p:nvSpPr>
        <p:spPr bwMode="auto">
          <a:xfrm>
            <a:off x="6600827" y="3948906"/>
            <a:ext cx="2109788" cy="17541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dirty="0">
                <a:latin typeface="Arial Unicode MS" pitchFamily="34" charset="-128"/>
              </a:rPr>
              <a:t>Jordan Lab, Magee Women</a:t>
            </a:r>
            <a:r>
              <a:rPr lang="en-US" altLang="en-US" sz="1800" dirty="0">
                <a:latin typeface="Arial" charset="0"/>
              </a:rPr>
              <a:t>’</a:t>
            </a:r>
            <a:r>
              <a:rPr lang="en-US" altLang="ja-JP" sz="1800" dirty="0">
                <a:latin typeface="Arial Unicode MS" pitchFamily="34" charset="-128"/>
              </a:rPr>
              <a:t>s Hospital Pittsburgh, PA</a:t>
            </a:r>
          </a:p>
          <a:p>
            <a:pPr algn="ctr" eaLnBrk="1" hangingPunct="1">
              <a:spcBef>
                <a:spcPct val="0"/>
              </a:spcBef>
              <a:buFontTx/>
              <a:buNone/>
            </a:pPr>
            <a:r>
              <a:rPr lang="en-US" altLang="en-US" sz="1800" dirty="0">
                <a:latin typeface="Arial Unicode MS" pitchFamily="34" charset="-128"/>
              </a:rPr>
              <a:t>July 6, 2005</a:t>
            </a:r>
          </a:p>
          <a:p>
            <a:pPr algn="ctr" eaLnBrk="1" hangingPunct="1">
              <a:spcBef>
                <a:spcPct val="0"/>
              </a:spcBef>
              <a:buFontTx/>
              <a:buNone/>
            </a:pPr>
            <a:r>
              <a:rPr lang="en-US" altLang="en-US" sz="1800" dirty="0">
                <a:latin typeface="Arial Unicode MS" pitchFamily="34" charset="-128"/>
              </a:rPr>
              <a:t>BV, Yeast, HPV</a:t>
            </a:r>
          </a:p>
        </p:txBody>
      </p:sp>
      <p:pic>
        <p:nvPicPr>
          <p:cNvPr id="15365" name="Picture 5" descr="logo"/>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286464" y="1779587"/>
            <a:ext cx="1765300" cy="17256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5366" name="Text Box 6"/>
          <p:cNvSpPr txBox="1">
            <a:spLocks noChangeArrowheads="1"/>
          </p:cNvSpPr>
          <p:nvPr/>
        </p:nvSpPr>
        <p:spPr bwMode="auto">
          <a:xfrm>
            <a:off x="219075" y="4521200"/>
            <a:ext cx="3505200" cy="147732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dirty="0" smtClean="0">
                <a:latin typeface="Arial Unicode MS" pitchFamily="34" charset="-128"/>
              </a:rPr>
              <a:t>Cytopathology Lab</a:t>
            </a:r>
          </a:p>
          <a:p>
            <a:pPr algn="ctr" eaLnBrk="1" hangingPunct="1">
              <a:spcBef>
                <a:spcPct val="0"/>
              </a:spcBef>
              <a:buFontTx/>
              <a:buNone/>
            </a:pPr>
            <a:r>
              <a:rPr lang="en-US" altLang="en-US" sz="1800" dirty="0" smtClean="0">
                <a:latin typeface="Arial Unicode MS" pitchFamily="34" charset="-128"/>
              </a:rPr>
              <a:t>University of Chicago Hospitals </a:t>
            </a:r>
          </a:p>
          <a:p>
            <a:pPr algn="ctr" eaLnBrk="1" hangingPunct="1">
              <a:spcBef>
                <a:spcPct val="0"/>
              </a:spcBef>
              <a:buFontTx/>
              <a:buNone/>
            </a:pPr>
            <a:r>
              <a:rPr lang="en-US" altLang="en-US" sz="1800" dirty="0" smtClean="0">
                <a:latin typeface="Arial Unicode MS" pitchFamily="34" charset="-128"/>
              </a:rPr>
              <a:t>Chicago, IL</a:t>
            </a:r>
            <a:endParaRPr lang="en-US" altLang="en-US" sz="1800" dirty="0">
              <a:latin typeface="Arial Unicode MS" pitchFamily="34" charset="-128"/>
            </a:endParaRPr>
          </a:p>
          <a:p>
            <a:pPr algn="ctr" eaLnBrk="1" hangingPunct="1">
              <a:spcBef>
                <a:spcPct val="0"/>
              </a:spcBef>
              <a:buFontTx/>
              <a:buNone/>
            </a:pPr>
            <a:r>
              <a:rPr lang="en-US" altLang="en-US" sz="1800" dirty="0" smtClean="0">
                <a:latin typeface="Arial Unicode MS" pitchFamily="34" charset="-128"/>
              </a:rPr>
              <a:t>January 2006</a:t>
            </a:r>
          </a:p>
          <a:p>
            <a:pPr algn="ctr" eaLnBrk="1" hangingPunct="1">
              <a:spcBef>
                <a:spcPct val="0"/>
              </a:spcBef>
              <a:buNone/>
            </a:pPr>
            <a:r>
              <a:rPr lang="en-US" altLang="en-US" sz="1800" dirty="0" err="1" smtClean="0">
                <a:latin typeface="Arial Unicode MS" pitchFamily="34" charset="-128"/>
              </a:rPr>
              <a:t>Papanicolaou</a:t>
            </a:r>
            <a:r>
              <a:rPr lang="en-US" altLang="en-US" sz="1800" dirty="0" smtClean="0">
                <a:latin typeface="Arial Unicode MS" pitchFamily="34" charset="-128"/>
              </a:rPr>
              <a:t> Stain</a:t>
            </a:r>
            <a:endParaRPr lang="en-US" altLang="en-US" sz="1800" dirty="0">
              <a:latin typeface="Arial Unicode MS" pitchFamily="34" charset="-128"/>
            </a:endParaRPr>
          </a:p>
        </p:txBody>
      </p:sp>
      <p:sp>
        <p:nvSpPr>
          <p:cNvPr id="15367" name="Text Box 7"/>
          <p:cNvSpPr txBox="1">
            <a:spLocks noChangeArrowheads="1"/>
          </p:cNvSpPr>
          <p:nvPr/>
        </p:nvSpPr>
        <p:spPr bwMode="auto">
          <a:xfrm>
            <a:off x="219075" y="1538288"/>
            <a:ext cx="1981200" cy="36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50000"/>
              </a:spcBef>
              <a:buFontTx/>
              <a:buNone/>
            </a:pPr>
            <a:r>
              <a:rPr lang="en-US" altLang="en-US" sz="1800" dirty="0">
                <a:latin typeface="Arial Unicode MS" pitchFamily="34" charset="-128"/>
              </a:rPr>
              <a:t>July 1, 2005</a:t>
            </a:r>
          </a:p>
        </p:txBody>
      </p:sp>
      <p:pic>
        <p:nvPicPr>
          <p:cNvPr id="15368" name="Picture 8" descr="FrederickModel2August11">
            <a:hlinkClick r:id="rId7"/>
          </p:cNvPr>
          <p:cNvPicPr>
            <a:picLocks noChangeAspect="1" noChangeArrowheads="1"/>
          </p:cNvPicPr>
          <p:nvPr/>
        </p:nvPicPr>
        <p:blipFill>
          <a:blip r:embed="rId8">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93725" y="471487"/>
            <a:ext cx="1311275" cy="9667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124361" name="touch.mpg">
            <a:hlinkClick r:id="" action="ppaction://media"/>
          </p:cNvPr>
          <p:cNvPicPr/>
          <p:nvPr>
            <a:videoFile r:link="rId1"/>
            <p:extLst>
              <p:ext uri="{DAA4B4D4-6D71-4841-9C94-3DE7FCFB9230}">
                <p14:media xmlns:mc="http://schemas.openxmlformats.org/markup-compatibility/2006" xmlns:mv="urn:schemas-microsoft-com:mac:vml" xmlns:p14="http://schemas.microsoft.com/office/powerpoint/2010/main" xmlns="" r:link="rId9"/>
              </p:ext>
            </p:extLst>
          </p:nvPr>
        </p:nvPicPr>
        <p:blipFill>
          <a:blip r:embed="rId10">
            <a:extLst>
              <a:ext uri="{28A0092B-C50C-407E-A947-70E740481C1C}">
                <a14:useLocalDpi xmlns:mc="http://schemas.openxmlformats.org/markup-compatibility/2006" xmlns:mv="urn:schemas-microsoft-com:mac:vml" xmlns:a14="http://schemas.microsoft.com/office/drawing/2010/main" xmlns="" val="0"/>
              </a:ext>
            </a:extLst>
          </a:blip>
          <a:srcRect l="2728" r="2728"/>
          <a:stretch>
            <a:fillRect/>
          </a:stretch>
        </p:blipFill>
        <p:spPr bwMode="auto">
          <a:xfrm>
            <a:off x="2619375" y="471487"/>
            <a:ext cx="1441450" cy="1219200"/>
          </a:xfrm>
          <a:prstGeom prst="rect">
            <a:avLst/>
          </a:prstGeom>
          <a:noFill/>
          <a:ln w="12700">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5370" name="Picture 10" descr="genimage"/>
          <p:cNvPicPr>
            <a:picLocks noChangeAspect="1" noChangeArrowheads="1"/>
          </p:cNvPicPr>
          <p:nvPr/>
        </p:nvPicPr>
        <p:blipFill>
          <a:blip r:embed="rId11">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76250" y="2146300"/>
            <a:ext cx="1295400" cy="863600"/>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5371" name="Picture 11" descr="818"/>
          <p:cNvPicPr>
            <a:picLocks noChangeAspect="1" noChangeArrowheads="1"/>
          </p:cNvPicPr>
          <p:nvPr/>
        </p:nvPicPr>
        <p:blipFill>
          <a:blip r:embed="rId12">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14350" y="3360737"/>
            <a:ext cx="1295400" cy="896938"/>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cxnSp>
        <p:nvCxnSpPr>
          <p:cNvPr id="15372" name="AutoShape 12"/>
          <p:cNvCxnSpPr>
            <a:cxnSpLocks noChangeShapeType="1"/>
          </p:cNvCxnSpPr>
          <p:nvPr/>
        </p:nvCxnSpPr>
        <p:spPr bwMode="auto">
          <a:xfrm>
            <a:off x="152400" y="4826000"/>
            <a:ext cx="0" cy="0"/>
          </a:xfrm>
          <a:prstGeom prst="straightConnector1">
            <a:avLst/>
          </a:prstGeom>
          <a:noFill/>
          <a:ln w="9525">
            <a:solidFill>
              <a:schemeClr val="tx1"/>
            </a:solidFill>
            <a:round/>
            <a:headEn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cxnSp>
      <p:pic>
        <p:nvPicPr>
          <p:cNvPr id="15373" name="Picture 13" descr="KarenWomanF">
            <a:hlinkClick r:id="rId13"/>
          </p:cNvPr>
          <p:cNvPicPr>
            <a:picLocks noChangeAspect="1" noChangeArrowheads="1"/>
          </p:cNvPicPr>
          <p:nvPr/>
        </p:nvPicPr>
        <p:blipFill>
          <a:blip r:embed="rId14">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533650" y="2053401"/>
            <a:ext cx="933450" cy="168266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5374" name="AutoShape 14"/>
          <p:cNvSpPr>
            <a:spLocks noChangeArrowheads="1"/>
          </p:cNvSpPr>
          <p:nvPr/>
        </p:nvSpPr>
        <p:spPr bwMode="auto">
          <a:xfrm>
            <a:off x="2038350" y="890586"/>
            <a:ext cx="5334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solidFill>
          <a:ln w="9525">
            <a:solidFill>
              <a:schemeClr val="tx1"/>
            </a:solidFill>
            <a:miter lim="800000"/>
            <a:headEnd/>
            <a:tailEnd/>
          </a:ln>
        </p:spPr>
        <p:txBody>
          <a:bodyPr wrap="none" anchor="ctr"/>
          <a:lstStyle/>
          <a:p>
            <a:endParaRPr lang="en-US"/>
          </a:p>
        </p:txBody>
      </p:sp>
      <p:sp>
        <p:nvSpPr>
          <p:cNvPr id="15375" name="AutoShape 15"/>
          <p:cNvSpPr>
            <a:spLocks noChangeArrowheads="1"/>
          </p:cNvSpPr>
          <p:nvPr/>
        </p:nvSpPr>
        <p:spPr bwMode="auto">
          <a:xfrm>
            <a:off x="4240536" y="954881"/>
            <a:ext cx="5334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solidFill>
          <a:ln w="9525">
            <a:solidFill>
              <a:schemeClr val="tx1"/>
            </a:solidFill>
            <a:miter lim="800000"/>
            <a:headEnd/>
            <a:tailEnd/>
          </a:ln>
        </p:spPr>
        <p:txBody>
          <a:bodyPr wrap="none" anchor="ctr"/>
          <a:lstStyle/>
          <a:p>
            <a:endParaRPr lang="en-US"/>
          </a:p>
        </p:txBody>
      </p:sp>
      <p:sp>
        <p:nvSpPr>
          <p:cNvPr id="15376" name="AutoShape 16"/>
          <p:cNvSpPr>
            <a:spLocks noChangeArrowheads="1"/>
          </p:cNvSpPr>
          <p:nvPr/>
        </p:nvSpPr>
        <p:spPr bwMode="auto">
          <a:xfrm rot="5400000">
            <a:off x="7639050" y="1842293"/>
            <a:ext cx="2286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solidFill>
          <a:ln w="9525">
            <a:solidFill>
              <a:schemeClr val="tx1"/>
            </a:solidFill>
            <a:miter lim="800000"/>
            <a:headEnd/>
            <a:tailEnd/>
          </a:ln>
        </p:spPr>
        <p:txBody>
          <a:bodyPr wrap="none" anchor="ctr"/>
          <a:lstStyle/>
          <a:p>
            <a:endParaRPr lang="en-US"/>
          </a:p>
        </p:txBody>
      </p:sp>
      <p:sp>
        <p:nvSpPr>
          <p:cNvPr id="15377" name="AutoShape 17"/>
          <p:cNvSpPr>
            <a:spLocks noChangeArrowheads="1"/>
          </p:cNvSpPr>
          <p:nvPr/>
        </p:nvSpPr>
        <p:spPr bwMode="auto">
          <a:xfrm rot="9622805">
            <a:off x="6073883" y="2618398"/>
            <a:ext cx="4572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solidFill>
          <a:ln w="9525">
            <a:solidFill>
              <a:schemeClr val="tx1"/>
            </a:solidFill>
            <a:miter lim="800000"/>
            <a:headEnd/>
            <a:tailEnd/>
          </a:ln>
        </p:spPr>
        <p:txBody>
          <a:bodyPr wrap="none" anchor="ctr"/>
          <a:lstStyle/>
          <a:p>
            <a:endParaRPr lang="en-US"/>
          </a:p>
        </p:txBody>
      </p:sp>
      <p:pic>
        <p:nvPicPr>
          <p:cNvPr id="15378" name="Picture 18"/>
          <p:cNvPicPr>
            <a:picLocks noChangeAspect="1" noChangeArrowheads="1"/>
          </p:cNvPicPr>
          <p:nvPr/>
        </p:nvPicPr>
        <p:blipFill>
          <a:blip r:embed="rId15">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257800" y="2596896"/>
            <a:ext cx="711306" cy="711306"/>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5379" name="AutoShape 19"/>
          <p:cNvSpPr>
            <a:spLocks noChangeArrowheads="1"/>
          </p:cNvSpPr>
          <p:nvPr/>
        </p:nvSpPr>
        <p:spPr bwMode="auto">
          <a:xfrm rot="-2566763">
            <a:off x="3230886" y="2247900"/>
            <a:ext cx="990600" cy="10668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446 w 21600"/>
              <a:gd name="T25" fmla="*/ 16388 h 21600"/>
              <a:gd name="T26" fmla="*/ 19215 w 21600"/>
              <a:gd name="T27" fmla="*/ 1921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802" y="0"/>
                </a:moveTo>
                <a:lnTo>
                  <a:pt x="14003" y="3886"/>
                </a:lnTo>
                <a:lnTo>
                  <a:pt x="16388" y="3886"/>
                </a:lnTo>
                <a:lnTo>
                  <a:pt x="16388" y="16388"/>
                </a:lnTo>
                <a:lnTo>
                  <a:pt x="3886" y="16388"/>
                </a:lnTo>
                <a:lnTo>
                  <a:pt x="3886" y="14003"/>
                </a:lnTo>
                <a:lnTo>
                  <a:pt x="0" y="17802"/>
                </a:lnTo>
                <a:lnTo>
                  <a:pt x="3886" y="21600"/>
                </a:lnTo>
                <a:lnTo>
                  <a:pt x="3886" y="19215"/>
                </a:lnTo>
                <a:lnTo>
                  <a:pt x="19215" y="19215"/>
                </a:lnTo>
                <a:lnTo>
                  <a:pt x="19215" y="3886"/>
                </a:lnTo>
                <a:lnTo>
                  <a:pt x="21600" y="3886"/>
                </a:lnTo>
                <a:lnTo>
                  <a:pt x="17802" y="0"/>
                </a:lnTo>
                <a:close/>
              </a:path>
            </a:pathLst>
          </a:custGeom>
          <a:solidFill>
            <a:srgbClr val="EAEAEA"/>
          </a:solidFill>
          <a:ln w="9525">
            <a:solidFill>
              <a:schemeClr val="tx1"/>
            </a:solidFill>
            <a:miter lim="800000"/>
            <a:headEnd/>
            <a:tailEnd/>
          </a:ln>
        </p:spPr>
        <p:txBody>
          <a:bodyPr wrap="none" anchor="ctr"/>
          <a:lstStyle/>
          <a:p>
            <a:endParaRPr lang="en-US"/>
          </a:p>
        </p:txBody>
      </p:sp>
      <p:sp>
        <p:nvSpPr>
          <p:cNvPr id="15380" name="Line 20"/>
          <p:cNvSpPr>
            <a:spLocks noChangeShapeType="1"/>
          </p:cNvSpPr>
          <p:nvPr/>
        </p:nvSpPr>
        <p:spPr bwMode="auto">
          <a:xfrm flipH="1" flipV="1">
            <a:off x="1809750" y="2171700"/>
            <a:ext cx="533400" cy="38100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15381" name="Line 21"/>
          <p:cNvSpPr>
            <a:spLocks noChangeShapeType="1"/>
          </p:cNvSpPr>
          <p:nvPr/>
        </p:nvSpPr>
        <p:spPr bwMode="auto">
          <a:xfrm flipH="1">
            <a:off x="1809750" y="2552700"/>
            <a:ext cx="533400" cy="45720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15382" name="Line 22"/>
          <p:cNvSpPr>
            <a:spLocks noChangeShapeType="1"/>
          </p:cNvSpPr>
          <p:nvPr/>
        </p:nvSpPr>
        <p:spPr bwMode="auto">
          <a:xfrm flipH="1" flipV="1">
            <a:off x="1823714" y="3356768"/>
            <a:ext cx="914400" cy="45720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15383" name="Line 23"/>
          <p:cNvSpPr>
            <a:spLocks noChangeShapeType="1"/>
          </p:cNvSpPr>
          <p:nvPr/>
        </p:nvSpPr>
        <p:spPr bwMode="auto">
          <a:xfrm flipH="1">
            <a:off x="1828800" y="3800475"/>
            <a:ext cx="914400" cy="45720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US"/>
          </a:p>
        </p:txBody>
      </p:sp>
      <p:sp>
        <p:nvSpPr>
          <p:cNvPr id="15384" name="Text Box 24"/>
          <p:cNvSpPr txBox="1">
            <a:spLocks noChangeArrowheads="1"/>
          </p:cNvSpPr>
          <p:nvPr/>
        </p:nvSpPr>
        <p:spPr bwMode="auto">
          <a:xfrm>
            <a:off x="4064106" y="3836987"/>
            <a:ext cx="1905000" cy="230832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800" dirty="0">
                <a:latin typeface="Arial Unicode MS" pitchFamily="34" charset="-128"/>
              </a:rPr>
              <a:t>McClintock </a:t>
            </a:r>
            <a:r>
              <a:rPr lang="en-US" altLang="en-US" sz="1800" dirty="0" smtClean="0">
                <a:latin typeface="Arial Unicode MS" pitchFamily="34" charset="-128"/>
              </a:rPr>
              <a:t>Lab</a:t>
            </a:r>
          </a:p>
          <a:p>
            <a:pPr algn="ctr" eaLnBrk="1" hangingPunct="1">
              <a:spcBef>
                <a:spcPct val="0"/>
              </a:spcBef>
              <a:buFontTx/>
              <a:buNone/>
            </a:pPr>
            <a:r>
              <a:rPr lang="en-US" altLang="en-US" sz="1800" dirty="0" smtClean="0">
                <a:latin typeface="Arial Unicode MS" pitchFamily="34" charset="-128"/>
              </a:rPr>
              <a:t>Institute for Mind and Biology</a:t>
            </a:r>
            <a:endParaRPr lang="en-US" altLang="en-US" sz="1800" dirty="0">
              <a:latin typeface="Arial Unicode MS" pitchFamily="34" charset="-128"/>
            </a:endParaRPr>
          </a:p>
          <a:p>
            <a:pPr algn="ctr" eaLnBrk="1" hangingPunct="1">
              <a:spcBef>
                <a:spcPct val="0"/>
              </a:spcBef>
              <a:buFontTx/>
              <a:buNone/>
            </a:pPr>
            <a:r>
              <a:rPr lang="en-US" altLang="en-US" sz="1800" dirty="0">
                <a:latin typeface="Arial Unicode MS" pitchFamily="34" charset="-128"/>
              </a:rPr>
              <a:t>Chicago, IL</a:t>
            </a:r>
          </a:p>
          <a:p>
            <a:pPr algn="ctr" eaLnBrk="1" hangingPunct="1">
              <a:spcBef>
                <a:spcPct val="0"/>
              </a:spcBef>
              <a:buFontTx/>
              <a:buNone/>
            </a:pPr>
            <a:r>
              <a:rPr lang="en-US" altLang="en-US" sz="1800" dirty="0">
                <a:latin typeface="Arial Unicode MS" pitchFamily="34" charset="-128"/>
              </a:rPr>
              <a:t>July 20, </a:t>
            </a:r>
            <a:r>
              <a:rPr lang="en-US" altLang="en-US" sz="1800" dirty="0" smtClean="0">
                <a:latin typeface="Arial Unicode MS" pitchFamily="34" charset="-128"/>
              </a:rPr>
              <a:t>2005</a:t>
            </a:r>
          </a:p>
          <a:p>
            <a:pPr algn="ctr" eaLnBrk="1" hangingPunct="1">
              <a:spcBef>
                <a:spcPct val="0"/>
              </a:spcBef>
              <a:buFontTx/>
              <a:buNone/>
            </a:pPr>
            <a:r>
              <a:rPr lang="en-US" altLang="en-US" sz="1800" dirty="0" smtClean="0">
                <a:latin typeface="Arial Unicode MS" pitchFamily="34" charset="-128"/>
              </a:rPr>
              <a:t>Cells from swab to slide,</a:t>
            </a:r>
          </a:p>
          <a:p>
            <a:pPr algn="ctr" eaLnBrk="1" hangingPunct="1">
              <a:spcBef>
                <a:spcPct val="0"/>
              </a:spcBef>
              <a:buFontTx/>
              <a:buNone/>
            </a:pPr>
            <a:r>
              <a:rPr lang="en-US" altLang="en-US" sz="1800" dirty="0" smtClean="0">
                <a:latin typeface="Arial Unicode MS" pitchFamily="34" charset="-128"/>
              </a:rPr>
              <a:t>MI</a:t>
            </a:r>
            <a:endParaRPr lang="en-US" altLang="en-US" sz="1800" dirty="0">
              <a:latin typeface="Arial Unicode MS" pitchFamily="34" charset="-128"/>
            </a:endParaRPr>
          </a:p>
        </p:txBody>
      </p:sp>
      <p:pic>
        <p:nvPicPr>
          <p:cNvPr id="15385" name="Picture 25"/>
          <p:cNvPicPr>
            <a:picLocks noChangeAspect="1" noChangeArrowheads="1"/>
          </p:cNvPicPr>
          <p:nvPr/>
        </p:nvPicPr>
        <p:blipFill>
          <a:blip r:embed="rId16">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6669087" y="2229644"/>
            <a:ext cx="1878013" cy="15795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5386" name="Picture 26"/>
          <p:cNvPicPr>
            <a:picLocks noChangeAspect="1" noChangeArrowheads="1"/>
          </p:cNvPicPr>
          <p:nvPr/>
        </p:nvPicPr>
        <p:blipFill>
          <a:blip r:embed="rId17">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883150" y="466724"/>
            <a:ext cx="1517650" cy="1228725"/>
          </a:xfrm>
          <a:prstGeom prst="rect">
            <a:avLst/>
          </a:prstGeom>
          <a:noFill/>
          <a:ln w="952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5387" name="AutoShape 27"/>
          <p:cNvSpPr>
            <a:spLocks noChangeArrowheads="1"/>
          </p:cNvSpPr>
          <p:nvPr/>
        </p:nvSpPr>
        <p:spPr bwMode="auto">
          <a:xfrm>
            <a:off x="6708775" y="919162"/>
            <a:ext cx="5334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AEAEA"/>
          </a:solidFill>
          <a:ln w="9525">
            <a:solidFill>
              <a:schemeClr val="tx1"/>
            </a:solidFill>
            <a:miter lim="800000"/>
            <a:headEnd/>
            <a:tailEnd/>
          </a:ln>
        </p:spPr>
        <p:txBody>
          <a:bodyPr wrap="none" anchor="ctr"/>
          <a:lstStyle/>
          <a:p>
            <a:endParaRPr lang="en-US"/>
          </a:p>
        </p:txBody>
      </p:sp>
    </p:spTree>
    <p:extLst>
      <p:ext uri="{BB962C8B-B14F-4D97-AF65-F5344CB8AC3E}">
        <p14:creationId xmlns:mc="http://schemas.openxmlformats.org/markup-compatibility/2006" xmlns:mv="urn:schemas-microsoft-com:mac:vml" xmlns:p14="http://schemas.microsoft.com/office/powerpoint/2010/main" xmlns="" val="1752671475"/>
      </p:ext>
    </p:extLst>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124361"/>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3782</TotalTime>
  <Words>2439</Words>
  <Application>Microsoft Office PowerPoint</Application>
  <PresentationFormat>On-screen Show (4:3)</PresentationFormat>
  <Paragraphs>343</Paragraphs>
  <Slides>29</Slides>
  <Notes>17</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Acrobat Document</vt:lpstr>
      <vt:lpstr>Equation</vt:lpstr>
      <vt:lpstr>Slide 1</vt:lpstr>
      <vt:lpstr>Slide 2</vt:lpstr>
      <vt:lpstr>Slide 3</vt:lpstr>
      <vt:lpstr> </vt:lpstr>
      <vt:lpstr>Slide 5</vt:lpstr>
      <vt:lpstr>Slide 6</vt:lpstr>
      <vt:lpstr>Slide 7</vt:lpstr>
      <vt:lpstr>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Chicago Core on Biomarkers in Population-Based Aging Research  CCBAR website</vt:lpstr>
    </vt:vector>
  </TitlesOfParts>
  <Company>TOKY Branding +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toky laptop</dc:creator>
  <cp:lastModifiedBy>Natalia</cp:lastModifiedBy>
  <cp:revision>155</cp:revision>
  <dcterms:created xsi:type="dcterms:W3CDTF">2014-04-24T21:41:34Z</dcterms:created>
  <dcterms:modified xsi:type="dcterms:W3CDTF">2014-04-29T00:19:20Z</dcterms:modified>
</cp:coreProperties>
</file>